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Slides/notesSlide6.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5.xml" ContentType="application/vnd.openxmlformats-officedocument.presentationml.notes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4.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10"/>
  </p:notesMasterIdLst>
  <p:sldIdLst>
    <p:sldId id="257" r:id="rId2"/>
    <p:sldId id="646" r:id="rId3"/>
    <p:sldId id="291" r:id="rId4"/>
    <p:sldId id="264" r:id="rId5"/>
    <p:sldId id="268" r:id="rId6"/>
    <p:sldId id="258" r:id="rId7"/>
    <p:sldId id="408" r:id="rId8"/>
    <p:sldId id="648" r:id="rId9"/>
  </p:sldIdLst>
  <p:sldSz cx="12192000" cy="6858000"/>
  <p:notesSz cx="6858000" cy="9144000"/>
  <p:embeddedFontLst>
    <p:embeddedFont>
      <p:font typeface="Calibri" panose="020F0502020204030204" pitchFamily="34" charset="0"/>
      <p:regular r:id="rId11"/>
      <p:bold r:id="rId12"/>
      <p:italic r:id="rId13"/>
      <p:boldItalic r:id="rId14"/>
    </p:embeddedFont>
    <p:embeddedFont>
      <p:font typeface="Open Sans" panose="020B060603050402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108" d="100"/>
          <a:sy n="108" d="100"/>
        </p:scale>
        <p:origin x="600" y="102"/>
      </p:cViewPr>
      <p:guideLst/>
    </p:cSldViewPr>
  </p:slideViewPr>
  <p:notesTextViewPr>
    <p:cViewPr>
      <p:scale>
        <a:sx n="1" d="1"/>
        <a:sy n="1" d="1"/>
      </p:scale>
      <p:origin x="0" y="-14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customXml" Target="../customXml/item1.xml"/><Relationship Id="rId10" Type="http://schemas.openxmlformats.org/officeDocument/2006/relationships/notesMaster" Target="notesMasters/notesMaster1.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A60131-121A-4130-A037-130586D1116D}" type="datetimeFigureOut">
              <a:rPr lang="en-US" smtClean="0"/>
              <a:t>12/8/2022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4BB625-3F2B-4549-9C31-37F0010E20A1}" type="slidenum">
              <a:rPr lang="en-US" smtClean="0"/>
              <a:t>‹#›</a:t>
            </a:fld>
            <a:endParaRPr lang="en-US"/>
          </a:p>
        </p:txBody>
      </p:sp>
    </p:spTree>
    <p:extLst>
      <p:ext uri="{BB962C8B-B14F-4D97-AF65-F5344CB8AC3E}">
        <p14:creationId xmlns:p14="http://schemas.microsoft.com/office/powerpoint/2010/main" val="49592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Started Phase 1a back in 2017 with a grant from the Office of Local Defense Community Cooperation (or OLDCC) with goal to identify and recommend actions that the state could take to address common compatibility issues between installations and surrounding communities in the state. </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SJRIS completed, an organizing and planning period led to the creation and implementation of the Statewide Compatible Use Project in 2020 which brought the Dept of Planning on as key project partner and another grant from OLDCC was received to implement these activities, including the Compatible Energy Siting Project and the Compatible Use website which Sarah is going to be reviewing. </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project is wrapping up and will be sharing deliverables from that project in today’s presentation.</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Phase 3 – next steps</a:t>
            </a:r>
          </a:p>
          <a:p>
            <a:endParaRPr lang="en-US" dirty="0"/>
          </a:p>
        </p:txBody>
      </p:sp>
      <p:sp>
        <p:nvSpPr>
          <p:cNvPr id="4" name="Slide Number Placeholder 3"/>
          <p:cNvSpPr>
            <a:spLocks noGrp="1"/>
          </p:cNvSpPr>
          <p:nvPr>
            <p:ph type="sldNum" sz="quarter" idx="5"/>
          </p:nvPr>
        </p:nvSpPr>
        <p:spPr/>
        <p:txBody>
          <a:bodyPr/>
          <a:lstStyle/>
          <a:p>
            <a:fld id="{9B4BB625-3F2B-4549-9C31-37F0010E20A1}" type="slidenum">
              <a:rPr lang="en-US" smtClean="0"/>
              <a:t>2</a:t>
            </a:fld>
            <a:endParaRPr lang="en-US"/>
          </a:p>
        </p:txBody>
      </p:sp>
    </p:spTree>
    <p:extLst>
      <p:ext uri="{BB962C8B-B14F-4D97-AF65-F5344CB8AC3E}">
        <p14:creationId xmlns:p14="http://schemas.microsoft.com/office/powerpoint/2010/main" val="2729773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collaborative process involved a steering committee that met 7x over the course of a year</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Chose to enhance an existing tool rather than create a new one because developers were already using the Smart DG+ tool, so built in user base, and because it was more cost effective</a:t>
            </a:r>
          </a:p>
          <a:p>
            <a:endParaRPr lang="en-US" dirty="0"/>
          </a:p>
        </p:txBody>
      </p:sp>
      <p:sp>
        <p:nvSpPr>
          <p:cNvPr id="4" name="Slide Number Placeholder 3"/>
          <p:cNvSpPr>
            <a:spLocks noGrp="1"/>
          </p:cNvSpPr>
          <p:nvPr>
            <p:ph type="sldNum" sz="quarter" idx="5"/>
          </p:nvPr>
        </p:nvSpPr>
        <p:spPr/>
        <p:txBody>
          <a:bodyPr/>
          <a:lstStyle/>
          <a:p>
            <a:fld id="{9B4BB625-3F2B-4549-9C31-37F0010E20A1}" type="slidenum">
              <a:rPr lang="en-US" smtClean="0"/>
              <a:t>3</a:t>
            </a:fld>
            <a:endParaRPr lang="en-US"/>
          </a:p>
        </p:txBody>
      </p:sp>
    </p:spTree>
    <p:extLst>
      <p:ext uri="{BB962C8B-B14F-4D97-AF65-F5344CB8AC3E}">
        <p14:creationId xmlns:p14="http://schemas.microsoft.com/office/powerpoint/2010/main" val="4165336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MD clean energy mandate of 100% clean energy by 2040</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Economic impact from the military totaled $55.5B in FY16</a:t>
            </a:r>
          </a:p>
          <a:p>
            <a:endParaRPr lang="en-US" dirty="0"/>
          </a:p>
        </p:txBody>
      </p:sp>
      <p:sp>
        <p:nvSpPr>
          <p:cNvPr id="4" name="Slide Number Placeholder 3"/>
          <p:cNvSpPr>
            <a:spLocks noGrp="1"/>
          </p:cNvSpPr>
          <p:nvPr>
            <p:ph type="sldNum" sz="quarter" idx="5"/>
          </p:nvPr>
        </p:nvSpPr>
        <p:spPr/>
        <p:txBody>
          <a:bodyPr/>
          <a:lstStyle/>
          <a:p>
            <a:fld id="{9B4BB625-3F2B-4549-9C31-37F0010E20A1}" type="slidenum">
              <a:rPr lang="en-US" smtClean="0"/>
              <a:t>4</a:t>
            </a:fld>
            <a:endParaRPr lang="en-US"/>
          </a:p>
        </p:txBody>
      </p:sp>
    </p:spTree>
    <p:extLst>
      <p:ext uri="{BB962C8B-B14F-4D97-AF65-F5344CB8AC3E}">
        <p14:creationId xmlns:p14="http://schemas.microsoft.com/office/powerpoint/2010/main" val="2934699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Military operations in relation to renewable energy development means how operations can be affected by or affect renewable energy projects</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18 recommendations to improve existing coordination practices included to improve existing coordination between developers and the military. Report identifies responsible parties - mostly at a local level.</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Case studies in St. Mary’s County and Caroline County</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Guidance language for communities who do not have ordinances and wish to develop</a:t>
            </a:r>
          </a:p>
          <a:p>
            <a:endParaRPr lang="en-US" dirty="0"/>
          </a:p>
        </p:txBody>
      </p:sp>
      <p:sp>
        <p:nvSpPr>
          <p:cNvPr id="4" name="Slide Number Placeholder 3"/>
          <p:cNvSpPr>
            <a:spLocks noGrp="1"/>
          </p:cNvSpPr>
          <p:nvPr>
            <p:ph type="sldNum" sz="quarter" idx="5"/>
          </p:nvPr>
        </p:nvSpPr>
        <p:spPr/>
        <p:txBody>
          <a:bodyPr/>
          <a:lstStyle/>
          <a:p>
            <a:fld id="{9B4BB625-3F2B-4549-9C31-37F0010E20A1}" type="slidenum">
              <a:rPr lang="en-US" smtClean="0"/>
              <a:t>5</a:t>
            </a:fld>
            <a:endParaRPr lang="en-US"/>
          </a:p>
        </p:txBody>
      </p:sp>
    </p:spTree>
    <p:extLst>
      <p:ext uri="{BB962C8B-B14F-4D97-AF65-F5344CB8AC3E}">
        <p14:creationId xmlns:p14="http://schemas.microsoft.com/office/powerpoint/2010/main" val="532541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600" dirty="0"/>
          </a:p>
        </p:txBody>
      </p:sp>
      <p:sp>
        <p:nvSpPr>
          <p:cNvPr id="4" name="Slide Number Placeholder 3"/>
          <p:cNvSpPr>
            <a:spLocks noGrp="1"/>
          </p:cNvSpPr>
          <p:nvPr>
            <p:ph type="sldNum" sz="quarter" idx="5"/>
          </p:nvPr>
        </p:nvSpPr>
        <p:spPr/>
        <p:txBody>
          <a:bodyPr/>
          <a:lstStyle/>
          <a:p>
            <a:fld id="{B332F8AF-B3D5-3B43-A25D-0F6BFD248ED9}" type="slidenum">
              <a:rPr lang="en-US" smtClean="0"/>
              <a:t>7</a:t>
            </a:fld>
            <a:endParaRPr lang="en-US"/>
          </a:p>
        </p:txBody>
      </p:sp>
    </p:spTree>
    <p:extLst>
      <p:ext uri="{BB962C8B-B14F-4D97-AF65-F5344CB8AC3E}">
        <p14:creationId xmlns:p14="http://schemas.microsoft.com/office/powerpoint/2010/main" val="8256885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QR code links to Smart DG+ tool homepage where military &amp; compatibility data can be found. Report is also on that page.</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Planning QR code navigates to Compatible Use Handbook.</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Future URL for </a:t>
            </a:r>
            <a:r>
              <a:rPr lang="en-US" sz="1800">
                <a:effectLst/>
                <a:latin typeface="Calibri" panose="020F0502020204030204" pitchFamily="34" charset="0"/>
                <a:ea typeface="Calibri" panose="020F0502020204030204" pitchFamily="34" charset="0"/>
                <a:cs typeface="Times New Roman" panose="02020603050405020304" pitchFamily="18" charset="0"/>
              </a:rPr>
              <a:t>Compatible Use website </a:t>
            </a:r>
            <a:r>
              <a:rPr lang="en-US" sz="1800" dirty="0">
                <a:effectLst/>
                <a:latin typeface="Calibri" panose="020F0502020204030204" pitchFamily="34" charset="0"/>
                <a:ea typeface="Calibri" panose="020F0502020204030204" pitchFamily="34" charset="0"/>
                <a:cs typeface="Times New Roman" panose="02020603050405020304" pitchFamily="18" charset="0"/>
              </a:rPr>
              <a:t>at the bottom (will be launched next week)</a:t>
            </a:r>
          </a:p>
          <a:p>
            <a:endParaRPr lang="en-US" dirty="0"/>
          </a:p>
        </p:txBody>
      </p:sp>
      <p:sp>
        <p:nvSpPr>
          <p:cNvPr id="4" name="Slide Number Placeholder 3"/>
          <p:cNvSpPr>
            <a:spLocks noGrp="1"/>
          </p:cNvSpPr>
          <p:nvPr>
            <p:ph type="sldNum" sz="quarter" idx="5"/>
          </p:nvPr>
        </p:nvSpPr>
        <p:spPr/>
        <p:txBody>
          <a:bodyPr/>
          <a:lstStyle/>
          <a:p>
            <a:fld id="{9B4BB625-3F2B-4549-9C31-37F0010E20A1}" type="slidenum">
              <a:rPr lang="en-US" smtClean="0"/>
              <a:t>8</a:t>
            </a:fld>
            <a:endParaRPr lang="en-US"/>
          </a:p>
        </p:txBody>
      </p:sp>
    </p:spTree>
    <p:extLst>
      <p:ext uri="{BB962C8B-B14F-4D97-AF65-F5344CB8AC3E}">
        <p14:creationId xmlns:p14="http://schemas.microsoft.com/office/powerpoint/2010/main" val="21861862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A18B5D4-5E14-F240-8462-772EDBB0F1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7F98ADA-F7B8-1E47-8284-E720A213CA6B}"/>
              </a:ext>
            </a:extLst>
          </p:cNvPr>
          <p:cNvSpPr>
            <a:spLocks noGrp="1"/>
          </p:cNvSpPr>
          <p:nvPr>
            <p:ph type="ctrTitle"/>
          </p:nvPr>
        </p:nvSpPr>
        <p:spPr>
          <a:xfrm>
            <a:off x="1361440" y="3241675"/>
            <a:ext cx="9144000" cy="2387600"/>
          </a:xfrm>
        </p:spPr>
        <p:txBody>
          <a:bodyPr anchor="b"/>
          <a:lstStyle>
            <a:lvl1pPr algn="r">
              <a:defRPr sz="48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8C7C18D4-69D7-0F4A-8800-E84E816B4AED}"/>
              </a:ext>
            </a:extLst>
          </p:cNvPr>
          <p:cNvSpPr>
            <a:spLocks noGrp="1"/>
          </p:cNvSpPr>
          <p:nvPr>
            <p:ph type="subTitle" idx="1"/>
          </p:nvPr>
        </p:nvSpPr>
        <p:spPr>
          <a:xfrm>
            <a:off x="1361440" y="5854699"/>
            <a:ext cx="9144000" cy="365126"/>
          </a:xfrm>
        </p:spPr>
        <p:txBody>
          <a:bodyPr>
            <a:noAutofit/>
          </a:bodyPr>
          <a:lstStyle>
            <a:lvl1pPr marL="0" indent="0" algn="r">
              <a:buNone/>
              <a:defRPr sz="2400">
                <a:solidFill>
                  <a:srgbClr val="0D894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27B1648F-FA0F-2F40-A259-292C340DDDED}"/>
              </a:ext>
            </a:extLst>
          </p:cNvPr>
          <p:cNvSpPr>
            <a:spLocks noGrp="1"/>
          </p:cNvSpPr>
          <p:nvPr>
            <p:ph type="dt" sz="half" idx="10"/>
          </p:nvPr>
        </p:nvSpPr>
        <p:spPr>
          <a:xfrm>
            <a:off x="838200" y="6538912"/>
            <a:ext cx="2743200" cy="365125"/>
          </a:xfrm>
        </p:spPr>
        <p:txBody>
          <a:bodyPr/>
          <a:lstStyle/>
          <a:p>
            <a:fld id="{C840B654-A36F-4D49-9EC1-C876CE7B5F44}" type="datetime1">
              <a:rPr lang="en-US" smtClean="0"/>
              <a:t>12/8/2022</a:t>
            </a:fld>
            <a:endParaRPr lang="en-US"/>
          </a:p>
        </p:txBody>
      </p:sp>
      <p:sp>
        <p:nvSpPr>
          <p:cNvPr id="5" name="Footer Placeholder 4">
            <a:extLst>
              <a:ext uri="{FF2B5EF4-FFF2-40B4-BE49-F238E27FC236}">
                <a16:creationId xmlns:a16="http://schemas.microsoft.com/office/drawing/2014/main" id="{A3AC86A6-D28C-BD4B-A091-B52D85521AAA}"/>
              </a:ext>
            </a:extLst>
          </p:cNvPr>
          <p:cNvSpPr>
            <a:spLocks noGrp="1"/>
          </p:cNvSpPr>
          <p:nvPr>
            <p:ph type="ftr" sz="quarter" idx="11"/>
          </p:nvPr>
        </p:nvSpPr>
        <p:spPr>
          <a:xfrm>
            <a:off x="4038600" y="6538912"/>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0F68EA76-48A0-9B40-8F3C-171709A07E78}"/>
              </a:ext>
            </a:extLst>
          </p:cNvPr>
          <p:cNvSpPr>
            <a:spLocks noGrp="1"/>
          </p:cNvSpPr>
          <p:nvPr>
            <p:ph type="sldNum" sz="quarter" idx="12"/>
          </p:nvPr>
        </p:nvSpPr>
        <p:spPr>
          <a:xfrm>
            <a:off x="9296400" y="6538912"/>
            <a:ext cx="2743200" cy="365125"/>
          </a:xfrm>
        </p:spPr>
        <p:txBody>
          <a:bodyPr/>
          <a:lstStyle/>
          <a:p>
            <a:fld id="{84ADE31B-F165-2A41-898D-EBA6D617C9F8}" type="slidenum">
              <a:rPr lang="en-US" smtClean="0"/>
              <a:t>‹#›</a:t>
            </a:fld>
            <a:endParaRPr lang="en-US" dirty="0"/>
          </a:p>
        </p:txBody>
      </p:sp>
    </p:spTree>
    <p:extLst>
      <p:ext uri="{BB962C8B-B14F-4D97-AF65-F5344CB8AC3E}">
        <p14:creationId xmlns:p14="http://schemas.microsoft.com/office/powerpoint/2010/main" val="3476720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2A958-B8C2-AE4E-8ADE-81CF259E47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9C2CCA-42E7-8746-984F-ED65A8351C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6936A4-D5B1-A24D-85F4-40D6FD555DA2}"/>
              </a:ext>
            </a:extLst>
          </p:cNvPr>
          <p:cNvSpPr>
            <a:spLocks noGrp="1"/>
          </p:cNvSpPr>
          <p:nvPr>
            <p:ph type="dt" sz="half" idx="10"/>
          </p:nvPr>
        </p:nvSpPr>
        <p:spPr/>
        <p:txBody>
          <a:bodyPr/>
          <a:lstStyle/>
          <a:p>
            <a:fld id="{EF4F8680-BC4E-294C-8859-366DC7A7B1AD}" type="datetime1">
              <a:rPr lang="en-US" smtClean="0"/>
              <a:t>12/8/2022</a:t>
            </a:fld>
            <a:endParaRPr lang="en-US"/>
          </a:p>
        </p:txBody>
      </p:sp>
      <p:sp>
        <p:nvSpPr>
          <p:cNvPr id="5" name="Footer Placeholder 4">
            <a:extLst>
              <a:ext uri="{FF2B5EF4-FFF2-40B4-BE49-F238E27FC236}">
                <a16:creationId xmlns:a16="http://schemas.microsoft.com/office/drawing/2014/main" id="{3BF4DDF2-E1FA-7C4D-B947-B416C448EC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1FD0BD-448D-A84F-B1C4-A0CCB40F3C1F}"/>
              </a:ext>
            </a:extLst>
          </p:cNvPr>
          <p:cNvSpPr>
            <a:spLocks noGrp="1"/>
          </p:cNvSpPr>
          <p:nvPr>
            <p:ph type="sldNum" sz="quarter" idx="12"/>
          </p:nvPr>
        </p:nvSpPr>
        <p:spPr/>
        <p:txBody>
          <a:bodyPr/>
          <a:lstStyle/>
          <a:p>
            <a:fld id="{84ADE31B-F165-2A41-898D-EBA6D617C9F8}" type="slidenum">
              <a:rPr lang="en-US" smtClean="0"/>
              <a:t>‹#›</a:t>
            </a:fld>
            <a:endParaRPr lang="en-US"/>
          </a:p>
        </p:txBody>
      </p:sp>
    </p:spTree>
    <p:extLst>
      <p:ext uri="{BB962C8B-B14F-4D97-AF65-F5344CB8AC3E}">
        <p14:creationId xmlns:p14="http://schemas.microsoft.com/office/powerpoint/2010/main" val="3206274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03F7A00-7426-E346-B7F3-28C0F5EE2E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F03225A-5200-D641-AA7B-1505D01C5853}"/>
              </a:ext>
            </a:extLst>
          </p:cNvPr>
          <p:cNvSpPr>
            <a:spLocks noGrp="1"/>
          </p:cNvSpPr>
          <p:nvPr>
            <p:ph type="title"/>
          </p:nvPr>
        </p:nvSpPr>
        <p:spPr>
          <a:xfrm>
            <a:off x="831850" y="1709738"/>
            <a:ext cx="10515600" cy="2852737"/>
          </a:xfrm>
        </p:spPr>
        <p:txBody>
          <a:bodyPr anchor="b"/>
          <a:lstStyle>
            <a:lvl1pPr algn="ctr">
              <a:defRPr sz="4800">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3638138F-15A8-7345-AB93-F83CF6EC1A35}"/>
              </a:ext>
            </a:extLst>
          </p:cNvPr>
          <p:cNvSpPr>
            <a:spLocks noGrp="1"/>
          </p:cNvSpPr>
          <p:nvPr>
            <p:ph type="body" idx="1"/>
          </p:nvPr>
        </p:nvSpPr>
        <p:spPr>
          <a:xfrm>
            <a:off x="831850" y="4714240"/>
            <a:ext cx="10515600" cy="1375410"/>
          </a:xfrm>
        </p:spPr>
        <p:txBody>
          <a:bodyPr/>
          <a:lstStyle>
            <a:lvl1pPr marL="0" indent="0" algn="ctr">
              <a:buNone/>
              <a:defRPr sz="2400">
                <a:solidFill>
                  <a:srgbClr val="0D894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E063D0B6-003B-E341-838C-C1740260863B}"/>
              </a:ext>
            </a:extLst>
          </p:cNvPr>
          <p:cNvSpPr>
            <a:spLocks noGrp="1"/>
          </p:cNvSpPr>
          <p:nvPr>
            <p:ph type="dt" sz="half" idx="10"/>
          </p:nvPr>
        </p:nvSpPr>
        <p:spPr/>
        <p:txBody>
          <a:bodyPr/>
          <a:lstStyle/>
          <a:p>
            <a:fld id="{274AE433-E982-3745-8DB8-94FBCB7191FB}" type="datetime1">
              <a:rPr lang="en-US" smtClean="0"/>
              <a:t>12/8/2022</a:t>
            </a:fld>
            <a:endParaRPr lang="en-US"/>
          </a:p>
        </p:txBody>
      </p:sp>
      <p:sp>
        <p:nvSpPr>
          <p:cNvPr id="5" name="Footer Placeholder 4">
            <a:extLst>
              <a:ext uri="{FF2B5EF4-FFF2-40B4-BE49-F238E27FC236}">
                <a16:creationId xmlns:a16="http://schemas.microsoft.com/office/drawing/2014/main" id="{2AD26E87-0FF8-E54F-9B7F-022830B9E1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8EA3E7-7652-E347-8C64-53A1810C72CC}"/>
              </a:ext>
            </a:extLst>
          </p:cNvPr>
          <p:cNvSpPr>
            <a:spLocks noGrp="1"/>
          </p:cNvSpPr>
          <p:nvPr>
            <p:ph type="sldNum" sz="quarter" idx="12"/>
          </p:nvPr>
        </p:nvSpPr>
        <p:spPr>
          <a:xfrm>
            <a:off x="9331960" y="6538912"/>
            <a:ext cx="2743200" cy="365125"/>
          </a:xfrm>
        </p:spPr>
        <p:txBody>
          <a:bodyPr/>
          <a:lstStyle/>
          <a:p>
            <a:fld id="{84ADE31B-F165-2A41-898D-EBA6D617C9F8}" type="slidenum">
              <a:rPr lang="en-US" smtClean="0"/>
              <a:t>‹#›</a:t>
            </a:fld>
            <a:endParaRPr lang="en-US" dirty="0"/>
          </a:p>
        </p:txBody>
      </p:sp>
    </p:spTree>
    <p:extLst>
      <p:ext uri="{BB962C8B-B14F-4D97-AF65-F5344CB8AC3E}">
        <p14:creationId xmlns:p14="http://schemas.microsoft.com/office/powerpoint/2010/main" val="1049580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54E1A8-70A7-6446-B9B9-2D35493B69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3E2AE05-BCE7-6E41-B06C-E5638884C7D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7D30052-6F34-7B4F-B8ED-17EEF1FDD43D}"/>
              </a:ext>
            </a:extLst>
          </p:cNvPr>
          <p:cNvSpPr>
            <a:spLocks noGrp="1"/>
          </p:cNvSpPr>
          <p:nvPr>
            <p:ph type="dt" sz="half" idx="10"/>
          </p:nvPr>
        </p:nvSpPr>
        <p:spPr/>
        <p:txBody>
          <a:bodyPr/>
          <a:lstStyle/>
          <a:p>
            <a:fld id="{067A36D6-504D-4445-8714-FB4347A1681E}" type="datetime1">
              <a:rPr lang="en-US" smtClean="0"/>
              <a:t>12/8/2022</a:t>
            </a:fld>
            <a:endParaRPr lang="en-US"/>
          </a:p>
        </p:txBody>
      </p:sp>
      <p:sp>
        <p:nvSpPr>
          <p:cNvPr id="6" name="Footer Placeholder 5">
            <a:extLst>
              <a:ext uri="{FF2B5EF4-FFF2-40B4-BE49-F238E27FC236}">
                <a16:creationId xmlns:a16="http://schemas.microsoft.com/office/drawing/2014/main" id="{59979139-8F87-2C4C-9BA5-E5492C760B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35F67B-1D6E-E641-A6A6-BF84A63C8DA9}"/>
              </a:ext>
            </a:extLst>
          </p:cNvPr>
          <p:cNvSpPr>
            <a:spLocks noGrp="1"/>
          </p:cNvSpPr>
          <p:nvPr>
            <p:ph type="sldNum" sz="quarter" idx="12"/>
          </p:nvPr>
        </p:nvSpPr>
        <p:spPr/>
        <p:txBody>
          <a:bodyPr/>
          <a:lstStyle/>
          <a:p>
            <a:fld id="{84ADE31B-F165-2A41-898D-EBA6D617C9F8}" type="slidenum">
              <a:rPr lang="en-US" smtClean="0"/>
              <a:t>‹#›</a:t>
            </a:fld>
            <a:endParaRPr lang="en-US"/>
          </a:p>
        </p:txBody>
      </p:sp>
      <p:sp>
        <p:nvSpPr>
          <p:cNvPr id="8" name="Title Placeholder 1">
            <a:extLst>
              <a:ext uri="{FF2B5EF4-FFF2-40B4-BE49-F238E27FC236}">
                <a16:creationId xmlns:a16="http://schemas.microsoft.com/office/drawing/2014/main" id="{DCDBEC36-3094-6F46-BF25-7DD76B6411C5}"/>
              </a:ext>
            </a:extLst>
          </p:cNvPr>
          <p:cNvSpPr>
            <a:spLocks noGrp="1"/>
          </p:cNvSpPr>
          <p:nvPr>
            <p:ph type="title"/>
          </p:nvPr>
        </p:nvSpPr>
        <p:spPr>
          <a:xfrm>
            <a:off x="269240" y="136525"/>
            <a:ext cx="10515600" cy="589280"/>
          </a:xfrm>
          <a:prstGeom prst="rect">
            <a:avLst/>
          </a:prstGeom>
        </p:spPr>
        <p:txBody>
          <a:bodyPr vert="horz" lIns="91440" tIns="45720" rIns="91440" bIns="45720" rtlCol="0" anchor="ctr">
            <a:noAutofit/>
          </a:bodyPr>
          <a:lstStyle/>
          <a:p>
            <a:r>
              <a:rPr lang="en-US" dirty="0"/>
              <a:t>Click to edit Master title style</a:t>
            </a:r>
          </a:p>
        </p:txBody>
      </p:sp>
    </p:spTree>
    <p:extLst>
      <p:ext uri="{BB962C8B-B14F-4D97-AF65-F5344CB8AC3E}">
        <p14:creationId xmlns:p14="http://schemas.microsoft.com/office/powerpoint/2010/main" val="2838658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99280FA-90C4-A04F-91F2-DA88007FF5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2DC384B-D115-B449-9AAF-B6CE878D61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01E148-8D66-8740-9BC8-7491CBA3FB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F74D49-E984-2045-9B4E-F46D8DF9218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B47D8C-D1BA-7947-A456-516D3E950421}"/>
              </a:ext>
            </a:extLst>
          </p:cNvPr>
          <p:cNvSpPr>
            <a:spLocks noGrp="1"/>
          </p:cNvSpPr>
          <p:nvPr>
            <p:ph type="dt" sz="half" idx="10"/>
          </p:nvPr>
        </p:nvSpPr>
        <p:spPr/>
        <p:txBody>
          <a:bodyPr/>
          <a:lstStyle/>
          <a:p>
            <a:fld id="{3D3ED7D4-BC7D-D14A-B9A6-AA161D61E0EC}" type="datetime1">
              <a:rPr lang="en-US" smtClean="0"/>
              <a:t>12/8/2022</a:t>
            </a:fld>
            <a:endParaRPr lang="en-US"/>
          </a:p>
        </p:txBody>
      </p:sp>
      <p:sp>
        <p:nvSpPr>
          <p:cNvPr id="8" name="Footer Placeholder 7">
            <a:extLst>
              <a:ext uri="{FF2B5EF4-FFF2-40B4-BE49-F238E27FC236}">
                <a16:creationId xmlns:a16="http://schemas.microsoft.com/office/drawing/2014/main" id="{3636212E-E6A6-8E4D-9419-0DFA810028B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91DE90-9DB3-6943-BADA-425786402621}"/>
              </a:ext>
            </a:extLst>
          </p:cNvPr>
          <p:cNvSpPr>
            <a:spLocks noGrp="1"/>
          </p:cNvSpPr>
          <p:nvPr>
            <p:ph type="sldNum" sz="quarter" idx="12"/>
          </p:nvPr>
        </p:nvSpPr>
        <p:spPr/>
        <p:txBody>
          <a:bodyPr/>
          <a:lstStyle/>
          <a:p>
            <a:fld id="{84ADE31B-F165-2A41-898D-EBA6D617C9F8}" type="slidenum">
              <a:rPr lang="en-US" smtClean="0"/>
              <a:t>‹#›</a:t>
            </a:fld>
            <a:endParaRPr lang="en-US"/>
          </a:p>
        </p:txBody>
      </p:sp>
      <p:sp>
        <p:nvSpPr>
          <p:cNvPr id="10" name="Title Placeholder 1">
            <a:extLst>
              <a:ext uri="{FF2B5EF4-FFF2-40B4-BE49-F238E27FC236}">
                <a16:creationId xmlns:a16="http://schemas.microsoft.com/office/drawing/2014/main" id="{03B5F237-239F-8444-98A9-3353D07806B8}"/>
              </a:ext>
            </a:extLst>
          </p:cNvPr>
          <p:cNvSpPr>
            <a:spLocks noGrp="1"/>
          </p:cNvSpPr>
          <p:nvPr>
            <p:ph type="title"/>
          </p:nvPr>
        </p:nvSpPr>
        <p:spPr>
          <a:xfrm>
            <a:off x="269240" y="136525"/>
            <a:ext cx="10515600" cy="589280"/>
          </a:xfrm>
          <a:prstGeom prst="rect">
            <a:avLst/>
          </a:prstGeom>
        </p:spPr>
        <p:txBody>
          <a:bodyPr vert="horz" lIns="91440" tIns="45720" rIns="91440" bIns="45720" rtlCol="0" anchor="ctr">
            <a:noAutofit/>
          </a:bodyPr>
          <a:lstStyle/>
          <a:p>
            <a:r>
              <a:rPr lang="en-US" dirty="0"/>
              <a:t>Click to edit Master title style</a:t>
            </a:r>
          </a:p>
        </p:txBody>
      </p:sp>
    </p:spTree>
    <p:extLst>
      <p:ext uri="{BB962C8B-B14F-4D97-AF65-F5344CB8AC3E}">
        <p14:creationId xmlns:p14="http://schemas.microsoft.com/office/powerpoint/2010/main" val="808626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88357A-E8F7-1343-8F94-3F6FBE9F7F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323E3AF-6C07-7147-B6BC-0FC5B88F687E}"/>
              </a:ext>
            </a:extLst>
          </p:cNvPr>
          <p:cNvSpPr>
            <a:spLocks noGrp="1"/>
          </p:cNvSpPr>
          <p:nvPr>
            <p:ph type="title"/>
          </p:nvPr>
        </p:nvSpPr>
        <p:spPr>
          <a:xfrm>
            <a:off x="259080" y="0"/>
            <a:ext cx="10515600" cy="477520"/>
          </a:xfrm>
        </p:spPr>
        <p:txBody>
          <a:bodyPr/>
          <a:lstStyle>
            <a:lvl1pPr>
              <a:defRPr sz="2400"/>
            </a:lvl1pPr>
          </a:lstStyle>
          <a:p>
            <a:r>
              <a:rPr lang="en-US" dirty="0"/>
              <a:t>Click to edit Master title style</a:t>
            </a:r>
          </a:p>
        </p:txBody>
      </p:sp>
      <p:sp>
        <p:nvSpPr>
          <p:cNvPr id="3" name="Date Placeholder 2">
            <a:extLst>
              <a:ext uri="{FF2B5EF4-FFF2-40B4-BE49-F238E27FC236}">
                <a16:creationId xmlns:a16="http://schemas.microsoft.com/office/drawing/2014/main" id="{33EE520C-1B6E-C347-96A7-2EACC5688EB4}"/>
              </a:ext>
            </a:extLst>
          </p:cNvPr>
          <p:cNvSpPr>
            <a:spLocks noGrp="1"/>
          </p:cNvSpPr>
          <p:nvPr>
            <p:ph type="dt" sz="half" idx="10"/>
          </p:nvPr>
        </p:nvSpPr>
        <p:spPr/>
        <p:txBody>
          <a:bodyPr/>
          <a:lstStyle/>
          <a:p>
            <a:fld id="{C42C51F9-94DF-134F-AE97-2F19BBBEF4FB}" type="datetime1">
              <a:rPr lang="en-US" smtClean="0"/>
              <a:t>12/8/2022</a:t>
            </a:fld>
            <a:endParaRPr lang="en-US"/>
          </a:p>
        </p:txBody>
      </p:sp>
      <p:sp>
        <p:nvSpPr>
          <p:cNvPr id="4" name="Footer Placeholder 3">
            <a:extLst>
              <a:ext uri="{FF2B5EF4-FFF2-40B4-BE49-F238E27FC236}">
                <a16:creationId xmlns:a16="http://schemas.microsoft.com/office/drawing/2014/main" id="{1DADF442-18FE-4D48-BE3B-FD0F5A2D50E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7DA477-8A4D-AE45-B4AD-B79B4FD00296}"/>
              </a:ext>
            </a:extLst>
          </p:cNvPr>
          <p:cNvSpPr>
            <a:spLocks noGrp="1"/>
          </p:cNvSpPr>
          <p:nvPr>
            <p:ph type="sldNum" sz="quarter" idx="12"/>
          </p:nvPr>
        </p:nvSpPr>
        <p:spPr/>
        <p:txBody>
          <a:bodyPr/>
          <a:lstStyle>
            <a:lvl1pPr>
              <a:defRPr>
                <a:solidFill>
                  <a:srgbClr val="0D8944"/>
                </a:solidFill>
              </a:defRPr>
            </a:lvl1pPr>
          </a:lstStyle>
          <a:p>
            <a:fld id="{84ADE31B-F165-2A41-898D-EBA6D617C9F8}" type="slidenum">
              <a:rPr lang="en-US" smtClean="0"/>
              <a:pPr/>
              <a:t>‹#›</a:t>
            </a:fld>
            <a:endParaRPr lang="en-US" dirty="0"/>
          </a:p>
        </p:txBody>
      </p:sp>
    </p:spTree>
    <p:extLst>
      <p:ext uri="{BB962C8B-B14F-4D97-AF65-F5344CB8AC3E}">
        <p14:creationId xmlns:p14="http://schemas.microsoft.com/office/powerpoint/2010/main" val="3071343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BF7D2C-64EE-AB41-8804-BABAFEACFDD7}"/>
              </a:ext>
            </a:extLst>
          </p:cNvPr>
          <p:cNvSpPr>
            <a:spLocks noGrp="1"/>
          </p:cNvSpPr>
          <p:nvPr>
            <p:ph type="dt" sz="half" idx="10"/>
          </p:nvPr>
        </p:nvSpPr>
        <p:spPr/>
        <p:txBody>
          <a:bodyPr/>
          <a:lstStyle/>
          <a:p>
            <a:fld id="{065C047F-3719-AB46-8331-6271CB9EF306}" type="datetime1">
              <a:rPr lang="en-US" smtClean="0"/>
              <a:t>12/8/2022</a:t>
            </a:fld>
            <a:endParaRPr lang="en-US"/>
          </a:p>
        </p:txBody>
      </p:sp>
      <p:sp>
        <p:nvSpPr>
          <p:cNvPr id="3" name="Footer Placeholder 2">
            <a:extLst>
              <a:ext uri="{FF2B5EF4-FFF2-40B4-BE49-F238E27FC236}">
                <a16:creationId xmlns:a16="http://schemas.microsoft.com/office/drawing/2014/main" id="{65F86B3E-851B-AA4F-B06F-19B26074053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FDD19C-1E5E-1043-997D-153D7AF9D675}"/>
              </a:ext>
            </a:extLst>
          </p:cNvPr>
          <p:cNvSpPr>
            <a:spLocks noGrp="1"/>
          </p:cNvSpPr>
          <p:nvPr>
            <p:ph type="sldNum" sz="quarter" idx="12"/>
          </p:nvPr>
        </p:nvSpPr>
        <p:spPr/>
        <p:txBody>
          <a:bodyPr/>
          <a:lstStyle/>
          <a:p>
            <a:fld id="{84ADE31B-F165-2A41-898D-EBA6D617C9F8}" type="slidenum">
              <a:rPr lang="en-US" smtClean="0"/>
              <a:t>‹#›</a:t>
            </a:fld>
            <a:endParaRPr lang="en-US"/>
          </a:p>
        </p:txBody>
      </p:sp>
    </p:spTree>
    <p:extLst>
      <p:ext uri="{BB962C8B-B14F-4D97-AF65-F5344CB8AC3E}">
        <p14:creationId xmlns:p14="http://schemas.microsoft.com/office/powerpoint/2010/main" val="3899313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B383F-B615-B740-AA90-3C54336971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B3046D4-0B5F-2F45-BD77-DE7C44E139E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F591BB-75DD-514D-8B88-FA1B89CE66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147352-2074-3041-B1D8-136B11CD9F24}"/>
              </a:ext>
            </a:extLst>
          </p:cNvPr>
          <p:cNvSpPr>
            <a:spLocks noGrp="1"/>
          </p:cNvSpPr>
          <p:nvPr>
            <p:ph type="dt" sz="half" idx="10"/>
          </p:nvPr>
        </p:nvSpPr>
        <p:spPr/>
        <p:txBody>
          <a:bodyPr/>
          <a:lstStyle/>
          <a:p>
            <a:fld id="{84BBA492-9D16-7F44-858A-071ACF0458FA}" type="datetime1">
              <a:rPr lang="en-US" smtClean="0"/>
              <a:t>12/8/2022</a:t>
            </a:fld>
            <a:endParaRPr lang="en-US"/>
          </a:p>
        </p:txBody>
      </p:sp>
      <p:sp>
        <p:nvSpPr>
          <p:cNvPr id="6" name="Footer Placeholder 5">
            <a:extLst>
              <a:ext uri="{FF2B5EF4-FFF2-40B4-BE49-F238E27FC236}">
                <a16:creationId xmlns:a16="http://schemas.microsoft.com/office/drawing/2014/main" id="{844325A1-DF56-CA4A-851D-4EDFCC91EE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CA4455-E55F-554F-8C7F-86C1077F1505}"/>
              </a:ext>
            </a:extLst>
          </p:cNvPr>
          <p:cNvSpPr>
            <a:spLocks noGrp="1"/>
          </p:cNvSpPr>
          <p:nvPr>
            <p:ph type="sldNum" sz="quarter" idx="12"/>
          </p:nvPr>
        </p:nvSpPr>
        <p:spPr/>
        <p:txBody>
          <a:bodyPr/>
          <a:lstStyle/>
          <a:p>
            <a:fld id="{84ADE31B-F165-2A41-898D-EBA6D617C9F8}" type="slidenum">
              <a:rPr lang="en-US" smtClean="0"/>
              <a:t>‹#›</a:t>
            </a:fld>
            <a:endParaRPr lang="en-US"/>
          </a:p>
        </p:txBody>
      </p:sp>
    </p:spTree>
    <p:extLst>
      <p:ext uri="{BB962C8B-B14F-4D97-AF65-F5344CB8AC3E}">
        <p14:creationId xmlns:p14="http://schemas.microsoft.com/office/powerpoint/2010/main" val="3323575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732FC-6959-D242-A1FA-27AD2B450C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53FADC-287B-1A4E-9E56-B1EA175B7A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98CDB9F-B7EF-6F44-B7FE-DBAFE6D0D0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5F4BDF-DB62-F741-9BAD-F75F3068A086}"/>
              </a:ext>
            </a:extLst>
          </p:cNvPr>
          <p:cNvSpPr>
            <a:spLocks noGrp="1"/>
          </p:cNvSpPr>
          <p:nvPr>
            <p:ph type="dt" sz="half" idx="10"/>
          </p:nvPr>
        </p:nvSpPr>
        <p:spPr/>
        <p:txBody>
          <a:bodyPr/>
          <a:lstStyle/>
          <a:p>
            <a:fld id="{860A6285-9355-A549-B929-DC71D5AB240D}" type="datetime1">
              <a:rPr lang="en-US" smtClean="0"/>
              <a:t>12/8/2022</a:t>
            </a:fld>
            <a:endParaRPr lang="en-US"/>
          </a:p>
        </p:txBody>
      </p:sp>
      <p:sp>
        <p:nvSpPr>
          <p:cNvPr id="6" name="Footer Placeholder 5">
            <a:extLst>
              <a:ext uri="{FF2B5EF4-FFF2-40B4-BE49-F238E27FC236}">
                <a16:creationId xmlns:a16="http://schemas.microsoft.com/office/drawing/2014/main" id="{36D33E10-AD0E-E445-A832-E115682094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988ED2-46F6-4E4B-9B05-9771E7AC37CA}"/>
              </a:ext>
            </a:extLst>
          </p:cNvPr>
          <p:cNvSpPr>
            <a:spLocks noGrp="1"/>
          </p:cNvSpPr>
          <p:nvPr>
            <p:ph type="sldNum" sz="quarter" idx="12"/>
          </p:nvPr>
        </p:nvSpPr>
        <p:spPr/>
        <p:txBody>
          <a:bodyPr/>
          <a:lstStyle/>
          <a:p>
            <a:fld id="{84ADE31B-F165-2A41-898D-EBA6D617C9F8}" type="slidenum">
              <a:rPr lang="en-US" smtClean="0"/>
              <a:t>‹#›</a:t>
            </a:fld>
            <a:endParaRPr lang="en-US"/>
          </a:p>
        </p:txBody>
      </p:sp>
    </p:spTree>
    <p:extLst>
      <p:ext uri="{BB962C8B-B14F-4D97-AF65-F5344CB8AC3E}">
        <p14:creationId xmlns:p14="http://schemas.microsoft.com/office/powerpoint/2010/main" val="9983864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65B72-24E2-9044-BDE4-879DBF7342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A6E394-4CA2-C046-9F0F-2100A31870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8D3A21-3AF4-B146-AD44-2A4821D5E563}"/>
              </a:ext>
            </a:extLst>
          </p:cNvPr>
          <p:cNvSpPr>
            <a:spLocks noGrp="1"/>
          </p:cNvSpPr>
          <p:nvPr>
            <p:ph type="dt" sz="half" idx="10"/>
          </p:nvPr>
        </p:nvSpPr>
        <p:spPr/>
        <p:txBody>
          <a:bodyPr/>
          <a:lstStyle/>
          <a:p>
            <a:fld id="{08D30C4F-1780-5748-B9CB-6ACCD58DC74E}" type="datetime1">
              <a:rPr lang="en-US" smtClean="0"/>
              <a:t>12/8/2022</a:t>
            </a:fld>
            <a:endParaRPr lang="en-US"/>
          </a:p>
        </p:txBody>
      </p:sp>
      <p:sp>
        <p:nvSpPr>
          <p:cNvPr id="5" name="Footer Placeholder 4">
            <a:extLst>
              <a:ext uri="{FF2B5EF4-FFF2-40B4-BE49-F238E27FC236}">
                <a16:creationId xmlns:a16="http://schemas.microsoft.com/office/drawing/2014/main" id="{870FB1E3-DB2D-8745-B5EE-704EA4E6A4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C7CADE-D07B-E944-8A76-18D42013ABA3}"/>
              </a:ext>
            </a:extLst>
          </p:cNvPr>
          <p:cNvSpPr>
            <a:spLocks noGrp="1"/>
          </p:cNvSpPr>
          <p:nvPr>
            <p:ph type="sldNum" sz="quarter" idx="12"/>
          </p:nvPr>
        </p:nvSpPr>
        <p:spPr/>
        <p:txBody>
          <a:bodyPr/>
          <a:lstStyle/>
          <a:p>
            <a:fld id="{84ADE31B-F165-2A41-898D-EBA6D617C9F8}" type="slidenum">
              <a:rPr lang="en-US" smtClean="0"/>
              <a:t>‹#›</a:t>
            </a:fld>
            <a:endParaRPr lang="en-US"/>
          </a:p>
        </p:txBody>
      </p:sp>
    </p:spTree>
    <p:extLst>
      <p:ext uri="{BB962C8B-B14F-4D97-AF65-F5344CB8AC3E}">
        <p14:creationId xmlns:p14="http://schemas.microsoft.com/office/powerpoint/2010/main" val="1037118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9A03DA0-9D7C-2246-97FA-00289016BD42}"/>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E9D027C9-1DD5-0E40-AC70-E617C30CE4FB}"/>
              </a:ext>
            </a:extLst>
          </p:cNvPr>
          <p:cNvSpPr>
            <a:spLocks noGrp="1"/>
          </p:cNvSpPr>
          <p:nvPr>
            <p:ph type="title"/>
          </p:nvPr>
        </p:nvSpPr>
        <p:spPr>
          <a:xfrm>
            <a:off x="269240" y="136525"/>
            <a:ext cx="10515600" cy="589280"/>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E6525A87-2B46-ED4A-9CDE-5539AD227472}"/>
              </a:ext>
            </a:extLst>
          </p:cNvPr>
          <p:cNvSpPr>
            <a:spLocks noGrp="1"/>
          </p:cNvSpPr>
          <p:nvPr>
            <p:ph type="body" idx="1"/>
          </p:nvPr>
        </p:nvSpPr>
        <p:spPr>
          <a:xfrm>
            <a:off x="589280" y="1219200"/>
            <a:ext cx="1076452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8E08FF7-D030-134A-8C4C-709939297D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0AE71E-B873-4042-B93D-DB3F678F2722}" type="datetime1">
              <a:rPr lang="en-US" smtClean="0"/>
              <a:t>12/8/2022</a:t>
            </a:fld>
            <a:endParaRPr lang="en-US"/>
          </a:p>
        </p:txBody>
      </p:sp>
      <p:sp>
        <p:nvSpPr>
          <p:cNvPr id="5" name="Footer Placeholder 4">
            <a:extLst>
              <a:ext uri="{FF2B5EF4-FFF2-40B4-BE49-F238E27FC236}">
                <a16:creationId xmlns:a16="http://schemas.microsoft.com/office/drawing/2014/main" id="{C5C11AD0-C8A1-E743-8F16-99AB8B50FE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3803050-AEE2-094C-9D83-275C20622C6F}"/>
              </a:ext>
            </a:extLst>
          </p:cNvPr>
          <p:cNvSpPr>
            <a:spLocks noGrp="1"/>
          </p:cNvSpPr>
          <p:nvPr>
            <p:ph type="sldNum" sz="quarter" idx="4"/>
          </p:nvPr>
        </p:nvSpPr>
        <p:spPr>
          <a:xfrm>
            <a:off x="9331960" y="6487795"/>
            <a:ext cx="2743200" cy="365125"/>
          </a:xfrm>
          <a:prstGeom prst="rect">
            <a:avLst/>
          </a:prstGeom>
        </p:spPr>
        <p:txBody>
          <a:bodyPr vert="horz" lIns="91440" tIns="45720" rIns="91440" bIns="45720" rtlCol="0" anchor="ctr"/>
          <a:lstStyle>
            <a:lvl1pPr algn="r">
              <a:defRPr sz="1200" b="1">
                <a:solidFill>
                  <a:schemeClr val="bg1"/>
                </a:solidFill>
              </a:defRPr>
            </a:lvl1pPr>
          </a:lstStyle>
          <a:p>
            <a:fld id="{84ADE31B-F165-2A41-898D-EBA6D617C9F8}" type="slidenum">
              <a:rPr lang="en-US" smtClean="0"/>
              <a:pPr/>
              <a:t>‹#›</a:t>
            </a:fld>
            <a:endParaRPr lang="en-US" b="1" dirty="0"/>
          </a:p>
        </p:txBody>
      </p:sp>
    </p:spTree>
    <p:extLst>
      <p:ext uri="{BB962C8B-B14F-4D97-AF65-F5344CB8AC3E}">
        <p14:creationId xmlns:p14="http://schemas.microsoft.com/office/powerpoint/2010/main" val="12779798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90000"/>
        </a:lnSpc>
        <a:spcBef>
          <a:spcPct val="0"/>
        </a:spcBef>
        <a:buNone/>
        <a:defRPr sz="2800" b="1" kern="1200">
          <a:solidFill>
            <a:srgbClr val="0D8944"/>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D8944"/>
        </a:buClr>
        <a:buFont typeface="Wingdings" pitchFamily="2" charset="2"/>
        <a:buChar char="§"/>
        <a:defRPr sz="28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bg2">
            <a:lumMod val="50000"/>
          </a:schemeClr>
        </a:buClr>
        <a:buFont typeface="Wingdings" pitchFamily="2" charset="2"/>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bg2">
            <a:lumMod val="75000"/>
          </a:schemeClr>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bg2">
            <a:lumMod val="75000"/>
          </a:schemeClr>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bg2">
            <a:lumMod val="75000"/>
          </a:schemeClr>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hyperlink" Target="https://dnr.maryland.gov/pprp/Pages/smartdg.aspx"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s://commerce.maryland.gov/Documents/ResearchDocument/JLUS-maryland-statewide-joint-land-use-study-implementation-strategy-2019.pdf"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mailto:Jennifer.Chiasson@maryland.gov" TargetMode="External"/><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4.jpg"/><Relationship Id="rId11" Type="http://schemas.openxmlformats.org/officeDocument/2006/relationships/image" Target="../media/image12.png"/><Relationship Id="rId5" Type="http://schemas.openxmlformats.org/officeDocument/2006/relationships/hyperlink" Target="mailto:Sarah.diehl@maryland.gov" TargetMode="External"/><Relationship Id="rId10" Type="http://schemas.openxmlformats.org/officeDocument/2006/relationships/image" Target="../media/image18.png"/><Relationship Id="rId4" Type="http://schemas.openxmlformats.org/officeDocument/2006/relationships/hyperlink" Target="https://commerce.maryland.gov/compatibleuse" TargetMode="External"/><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B4627-D7EF-E045-B4D2-DFF1233507C0}"/>
              </a:ext>
            </a:extLst>
          </p:cNvPr>
          <p:cNvSpPr>
            <a:spLocks noGrp="1"/>
          </p:cNvSpPr>
          <p:nvPr>
            <p:ph type="ctrTitle"/>
          </p:nvPr>
        </p:nvSpPr>
        <p:spPr>
          <a:xfrm>
            <a:off x="240143" y="3046200"/>
            <a:ext cx="11471566" cy="2643404"/>
          </a:xfrm>
        </p:spPr>
        <p:txBody>
          <a:bodyPr/>
          <a:lstStyle/>
          <a:p>
            <a:r>
              <a:rPr lang="en-US" sz="4000" dirty="0"/>
              <a:t>Maryland Compatible Energy Siting Project</a:t>
            </a:r>
          </a:p>
        </p:txBody>
      </p:sp>
      <p:sp>
        <p:nvSpPr>
          <p:cNvPr id="6" name="Text Placeholder 2">
            <a:extLst>
              <a:ext uri="{FF2B5EF4-FFF2-40B4-BE49-F238E27FC236}">
                <a16:creationId xmlns:a16="http://schemas.microsoft.com/office/drawing/2014/main" id="{E770BDAD-33EF-4E9B-88CE-4616636BAA50}"/>
              </a:ext>
            </a:extLst>
          </p:cNvPr>
          <p:cNvSpPr txBox="1">
            <a:spLocks/>
          </p:cNvSpPr>
          <p:nvPr/>
        </p:nvSpPr>
        <p:spPr>
          <a:xfrm>
            <a:off x="-480291" y="5665654"/>
            <a:ext cx="12192000" cy="731522"/>
          </a:xfrm>
          <a:prstGeom prst="rect">
            <a:avLst/>
          </a:prstGeom>
        </p:spPr>
        <p:txBody>
          <a:bodyPr vert="horz" lIns="91440" tIns="45720" rIns="91440" bIns="45720" rtlCol="0">
            <a:normAutofit/>
          </a:bodyPr>
          <a:lstStyle>
            <a:lvl1pPr marL="0" indent="0" algn="r" defTabSz="914400" rtl="0" eaLnBrk="1" latinLnBrk="0" hangingPunct="1">
              <a:lnSpc>
                <a:spcPct val="90000"/>
              </a:lnSpc>
              <a:spcBef>
                <a:spcPts val="1000"/>
              </a:spcBef>
              <a:buClr>
                <a:srgbClr val="0D8944"/>
              </a:buClr>
              <a:buFont typeface="Wingdings" pitchFamily="2" charset="2"/>
              <a:buNone/>
              <a:defRPr sz="2400" b="1" kern="1200">
                <a:solidFill>
                  <a:srgbClr val="0D8944"/>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Clr>
                <a:schemeClr val="bg2">
                  <a:lumMod val="50000"/>
                </a:schemeClr>
              </a:buClr>
              <a:buFont typeface="Wingdings" pitchFamily="2" charset="2"/>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Clr>
                <a:schemeClr val="bg2">
                  <a:lumMod val="75000"/>
                </a:schemeClr>
              </a:buClr>
              <a:buFont typeface="Wingdings" pitchFamily="2" charset="2"/>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Clr>
                <a:schemeClr val="bg2">
                  <a:lumMod val="75000"/>
                </a:schemeClr>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Clr>
                <a:schemeClr val="bg2">
                  <a:lumMod val="75000"/>
                </a:schemeClr>
              </a:buClr>
              <a:buFont typeface="Wingdings" pitchFamily="2" charset="2"/>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
                <a:srgbClr val="0D8944"/>
              </a:buClr>
              <a:buSzTx/>
              <a:buFont typeface="Wingdings" pitchFamily="2" charset="2"/>
              <a:buNone/>
              <a:tabLst/>
              <a:defRPr/>
            </a:pPr>
            <a:r>
              <a:rPr kumimoji="0" lang="en-US" sz="2800" b="0" i="0" u="none" strike="noStrike" kern="1200" cap="none" spc="0" normalizeH="0" baseline="0" noProof="0" dirty="0">
                <a:ln>
                  <a:noFill/>
                </a:ln>
                <a:solidFill>
                  <a:srgbClr val="0D8944"/>
                </a:solidFill>
                <a:effectLst/>
                <a:uLnTx/>
                <a:uFillTx/>
                <a:latin typeface="Arial" panose="020B0604020202020204" pitchFamily="34" charset="0"/>
                <a:ea typeface="+mn-ea"/>
                <a:cs typeface="Arial" panose="020B0604020202020204" pitchFamily="34" charset="0"/>
              </a:rPr>
              <a:t>Maryland Department of Commerce</a:t>
            </a:r>
          </a:p>
        </p:txBody>
      </p:sp>
    </p:spTree>
    <p:extLst>
      <p:ext uri="{BB962C8B-B14F-4D97-AF65-F5344CB8AC3E}">
        <p14:creationId xmlns:p14="http://schemas.microsoft.com/office/powerpoint/2010/main" val="1281146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20443-DCCC-4443-BB4E-47F3EBE1F5D1}"/>
              </a:ext>
            </a:extLst>
          </p:cNvPr>
          <p:cNvSpPr>
            <a:spLocks noGrp="1"/>
          </p:cNvSpPr>
          <p:nvPr>
            <p:ph type="title"/>
          </p:nvPr>
        </p:nvSpPr>
        <p:spPr>
          <a:xfrm>
            <a:off x="269240" y="99581"/>
            <a:ext cx="10515600" cy="589280"/>
          </a:xfrm>
        </p:spPr>
        <p:txBody>
          <a:bodyPr/>
          <a:lstStyle/>
          <a:p>
            <a:r>
              <a:rPr lang="en-US" dirty="0"/>
              <a:t>How We Got Here: </a:t>
            </a:r>
            <a:r>
              <a:rPr lang="en-US" dirty="0">
                <a:solidFill>
                  <a:srgbClr val="C32347"/>
                </a:solidFill>
              </a:rPr>
              <a:t>Maryland’s Compatible Use Plan</a:t>
            </a:r>
          </a:p>
        </p:txBody>
      </p:sp>
      <p:sp>
        <p:nvSpPr>
          <p:cNvPr id="3" name="Content Placeholder 2">
            <a:extLst>
              <a:ext uri="{FF2B5EF4-FFF2-40B4-BE49-F238E27FC236}">
                <a16:creationId xmlns:a16="http://schemas.microsoft.com/office/drawing/2014/main" id="{2E6DD995-ECEE-474D-858C-647465C11022}"/>
              </a:ext>
            </a:extLst>
          </p:cNvPr>
          <p:cNvSpPr>
            <a:spLocks noGrp="1"/>
          </p:cNvSpPr>
          <p:nvPr>
            <p:ph idx="1"/>
          </p:nvPr>
        </p:nvSpPr>
        <p:spPr>
          <a:xfrm>
            <a:off x="269240" y="971854"/>
            <a:ext cx="10904230" cy="4825899"/>
          </a:xfrm>
        </p:spPr>
        <p:txBody>
          <a:bodyPr>
            <a:normAutofit/>
          </a:bodyPr>
          <a:lstStyle/>
          <a:p>
            <a:pPr marL="347663" indent="-347663"/>
            <a:r>
              <a:rPr lang="en-US" dirty="0"/>
              <a:t>Three Phases</a:t>
            </a:r>
          </a:p>
          <a:p>
            <a:pPr lvl="2"/>
            <a:endParaRPr lang="en-US" dirty="0"/>
          </a:p>
        </p:txBody>
      </p:sp>
      <p:sp>
        <p:nvSpPr>
          <p:cNvPr id="4" name="Slide Number Placeholder 3">
            <a:extLst>
              <a:ext uri="{FF2B5EF4-FFF2-40B4-BE49-F238E27FC236}">
                <a16:creationId xmlns:a16="http://schemas.microsoft.com/office/drawing/2014/main" id="{D9A71303-F38A-46C0-A17B-83376A5BE552}"/>
              </a:ext>
            </a:extLst>
          </p:cNvPr>
          <p:cNvSpPr>
            <a:spLocks noGrp="1"/>
          </p:cNvSpPr>
          <p:nvPr>
            <p:ph type="sldNum" sz="quarter" idx="12"/>
          </p:nvPr>
        </p:nvSpPr>
        <p:spPr/>
        <p:txBody>
          <a:bodyPr/>
          <a:lstStyle/>
          <a:p>
            <a:fld id="{84ADE31B-F165-2A41-898D-EBA6D617C9F8}" type="slidenum">
              <a:rPr lang="en-US" smtClean="0"/>
              <a:t>2</a:t>
            </a:fld>
            <a:endParaRPr lang="en-US"/>
          </a:p>
        </p:txBody>
      </p:sp>
      <p:grpSp>
        <p:nvGrpSpPr>
          <p:cNvPr id="6" name="Google Shape;104;p3">
            <a:extLst>
              <a:ext uri="{FF2B5EF4-FFF2-40B4-BE49-F238E27FC236}">
                <a16:creationId xmlns:a16="http://schemas.microsoft.com/office/drawing/2014/main" id="{34F790CF-B500-4659-A89B-F95E402FF018}"/>
              </a:ext>
            </a:extLst>
          </p:cNvPr>
          <p:cNvGrpSpPr/>
          <p:nvPr/>
        </p:nvGrpSpPr>
        <p:grpSpPr>
          <a:xfrm>
            <a:off x="1117600" y="947637"/>
            <a:ext cx="10515600" cy="4157764"/>
            <a:chOff x="580" y="72083"/>
            <a:chExt cx="8228439" cy="4525963"/>
          </a:xfrm>
        </p:grpSpPr>
        <p:sp>
          <p:nvSpPr>
            <p:cNvPr id="7" name="Google Shape;105;p3">
              <a:extLst>
                <a:ext uri="{FF2B5EF4-FFF2-40B4-BE49-F238E27FC236}">
                  <a16:creationId xmlns:a16="http://schemas.microsoft.com/office/drawing/2014/main" id="{007DF995-8D50-47E8-AB97-8F8141472884}"/>
                </a:ext>
              </a:extLst>
            </p:cNvPr>
            <p:cNvSpPr/>
            <p:nvPr/>
          </p:nvSpPr>
          <p:spPr>
            <a:xfrm>
              <a:off x="589000" y="72083"/>
              <a:ext cx="6995160" cy="4525963"/>
            </a:xfrm>
            <a:prstGeom prst="rightArrow">
              <a:avLst>
                <a:gd name="adj1" fmla="val 50000"/>
                <a:gd name="adj2" fmla="val 50000"/>
              </a:avLst>
            </a:prstGeom>
            <a:solidFill>
              <a:srgbClr val="FEE1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06;p3">
              <a:extLst>
                <a:ext uri="{FF2B5EF4-FFF2-40B4-BE49-F238E27FC236}">
                  <a16:creationId xmlns:a16="http://schemas.microsoft.com/office/drawing/2014/main" id="{9D790CD4-C358-4330-ABA7-E5FF88DA8AFC}"/>
                </a:ext>
              </a:extLst>
            </p:cNvPr>
            <p:cNvSpPr/>
            <p:nvPr/>
          </p:nvSpPr>
          <p:spPr>
            <a:xfrm>
              <a:off x="580" y="1357788"/>
              <a:ext cx="1911055" cy="1810385"/>
            </a:xfrm>
            <a:prstGeom prst="roundRect">
              <a:avLst>
                <a:gd name="adj" fmla="val 16667"/>
              </a:avLst>
            </a:prstGeom>
            <a:solidFill>
              <a:srgbClr val="C32347"/>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07;p3">
              <a:extLst>
                <a:ext uri="{FF2B5EF4-FFF2-40B4-BE49-F238E27FC236}">
                  <a16:creationId xmlns:a16="http://schemas.microsoft.com/office/drawing/2014/main" id="{6699870D-4D60-4F9E-9D28-3E62142574B1}"/>
                </a:ext>
              </a:extLst>
            </p:cNvPr>
            <p:cNvSpPr txBox="1"/>
            <p:nvPr/>
          </p:nvSpPr>
          <p:spPr>
            <a:xfrm>
              <a:off x="88956" y="1446164"/>
              <a:ext cx="1734303" cy="1633633"/>
            </a:xfrm>
            <a:prstGeom prst="rect">
              <a:avLst/>
            </a:prstGeom>
            <a:noFill/>
            <a:ln>
              <a:noFill/>
            </a:ln>
          </p:spPr>
          <p:txBody>
            <a:bodyPr spcFirstLastPara="1" wrap="square" lIns="60950" tIns="60950" rIns="60950" bIns="60950" anchor="t" anchorCtr="0">
              <a:noAutofit/>
            </a:bodyPr>
            <a:lstStyle/>
            <a:p>
              <a:pPr marL="0" marR="0" lvl="0" indent="0" algn="ctr" rtl="0">
                <a:lnSpc>
                  <a:spcPct val="90000"/>
                </a:lnSpc>
                <a:spcBef>
                  <a:spcPts val="0"/>
                </a:spcBef>
                <a:spcAft>
                  <a:spcPts val="1200"/>
                </a:spcAft>
                <a:buNone/>
              </a:pPr>
              <a:r>
                <a:rPr lang="en-US" sz="2800" b="1" dirty="0">
                  <a:solidFill>
                    <a:srgbClr val="FFFF00"/>
                  </a:solidFill>
                  <a:latin typeface="Calibri"/>
                  <a:ea typeface="Calibri"/>
                  <a:cs typeface="Calibri"/>
                  <a:sym typeface="Calibri"/>
                </a:rPr>
                <a:t>Phase </a:t>
              </a:r>
              <a:r>
                <a:rPr lang="en-US" sz="2800" b="1" dirty="0" err="1">
                  <a:solidFill>
                    <a:srgbClr val="FFFF00"/>
                  </a:solidFill>
                  <a:latin typeface="Calibri"/>
                  <a:ea typeface="Calibri"/>
                  <a:cs typeface="Calibri"/>
                  <a:sym typeface="Calibri"/>
                </a:rPr>
                <a:t>1a</a:t>
              </a:r>
              <a:endParaRPr lang="en-US" sz="2800" b="1" dirty="0">
                <a:solidFill>
                  <a:srgbClr val="FFFF00"/>
                </a:solidFill>
                <a:latin typeface="Calibri"/>
                <a:ea typeface="Calibri"/>
                <a:cs typeface="Calibri"/>
                <a:sym typeface="Calibri"/>
              </a:endParaRPr>
            </a:p>
            <a:p>
              <a:pPr marL="0" marR="0" lvl="0" indent="0" algn="ctr" rtl="0">
                <a:lnSpc>
                  <a:spcPct val="90000"/>
                </a:lnSpc>
                <a:spcBef>
                  <a:spcPts val="0"/>
                </a:spcBef>
                <a:spcAft>
                  <a:spcPts val="0"/>
                </a:spcAft>
                <a:buNone/>
              </a:pPr>
              <a:r>
                <a:rPr lang="en-US" dirty="0">
                  <a:solidFill>
                    <a:schemeClr val="lt1"/>
                  </a:solidFill>
                  <a:latin typeface="Calibri"/>
                  <a:ea typeface="Calibri"/>
                  <a:cs typeface="Calibri"/>
                  <a:sym typeface="Calibri"/>
                </a:rPr>
                <a:t>Plan Statewide Joint Land Use Response Implementation Strategy (</a:t>
              </a:r>
              <a:r>
                <a:rPr lang="en-US" dirty="0" err="1">
                  <a:solidFill>
                    <a:schemeClr val="lt1"/>
                  </a:solidFill>
                  <a:latin typeface="Calibri"/>
                  <a:ea typeface="Calibri"/>
                  <a:cs typeface="Calibri"/>
                  <a:sym typeface="Calibri"/>
                </a:rPr>
                <a:t>SJRIS</a:t>
              </a:r>
              <a:r>
                <a:rPr lang="en-US" dirty="0">
                  <a:solidFill>
                    <a:schemeClr val="lt1"/>
                  </a:solidFill>
                  <a:latin typeface="Calibri"/>
                  <a:ea typeface="Calibri"/>
                  <a:cs typeface="Calibri"/>
                  <a:sym typeface="Calibri"/>
                </a:rPr>
                <a:t>)</a:t>
              </a:r>
              <a:endParaRPr dirty="0">
                <a:solidFill>
                  <a:schemeClr val="lt1"/>
                </a:solidFill>
                <a:latin typeface="Calibri"/>
                <a:ea typeface="Calibri"/>
                <a:cs typeface="Calibri"/>
                <a:sym typeface="Calibri"/>
              </a:endParaRPr>
            </a:p>
          </p:txBody>
        </p:sp>
        <p:sp>
          <p:nvSpPr>
            <p:cNvPr id="10" name="Google Shape;108;p3">
              <a:extLst>
                <a:ext uri="{FF2B5EF4-FFF2-40B4-BE49-F238E27FC236}">
                  <a16:creationId xmlns:a16="http://schemas.microsoft.com/office/drawing/2014/main" id="{C7CC4F06-AA02-45A2-9B4B-68313ACD7B74}"/>
                </a:ext>
              </a:extLst>
            </p:cNvPr>
            <p:cNvSpPr/>
            <p:nvPr/>
          </p:nvSpPr>
          <p:spPr>
            <a:xfrm>
              <a:off x="2019041" y="1357788"/>
              <a:ext cx="1960133" cy="1810385"/>
            </a:xfrm>
            <a:prstGeom prst="roundRect">
              <a:avLst>
                <a:gd name="adj" fmla="val 16667"/>
              </a:avLst>
            </a:prstGeom>
            <a:solidFill>
              <a:srgbClr val="C32347"/>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09;p3">
              <a:extLst>
                <a:ext uri="{FF2B5EF4-FFF2-40B4-BE49-F238E27FC236}">
                  <a16:creationId xmlns:a16="http://schemas.microsoft.com/office/drawing/2014/main" id="{54DCB478-2772-41EE-95F0-EEDEEDDCC632}"/>
                </a:ext>
              </a:extLst>
            </p:cNvPr>
            <p:cNvSpPr txBox="1"/>
            <p:nvPr/>
          </p:nvSpPr>
          <p:spPr>
            <a:xfrm>
              <a:off x="2107417" y="1446164"/>
              <a:ext cx="1783381" cy="1633633"/>
            </a:xfrm>
            <a:prstGeom prst="rect">
              <a:avLst/>
            </a:prstGeom>
            <a:noFill/>
            <a:ln>
              <a:noFill/>
            </a:ln>
          </p:spPr>
          <p:txBody>
            <a:bodyPr spcFirstLastPara="1" wrap="square" lIns="60950" tIns="60950" rIns="60950" bIns="60950" anchor="t" anchorCtr="0">
              <a:noAutofit/>
            </a:bodyPr>
            <a:lstStyle/>
            <a:p>
              <a:pPr marL="0" marR="0" lvl="0" indent="0" algn="ctr" rtl="0">
                <a:lnSpc>
                  <a:spcPct val="90000"/>
                </a:lnSpc>
                <a:spcBef>
                  <a:spcPts val="0"/>
                </a:spcBef>
                <a:spcAft>
                  <a:spcPts val="1200"/>
                </a:spcAft>
                <a:buNone/>
              </a:pPr>
              <a:r>
                <a:rPr lang="en-US" sz="2800" b="1" dirty="0">
                  <a:solidFill>
                    <a:srgbClr val="FFFF00"/>
                  </a:solidFill>
                  <a:latin typeface="Calibri"/>
                  <a:ea typeface="Calibri"/>
                  <a:cs typeface="Calibri"/>
                  <a:sym typeface="Calibri"/>
                </a:rPr>
                <a:t>Phase </a:t>
              </a:r>
              <a:r>
                <a:rPr lang="en-US" sz="2800" b="1" dirty="0" err="1">
                  <a:solidFill>
                    <a:srgbClr val="FFFF00"/>
                  </a:solidFill>
                  <a:latin typeface="Calibri"/>
                  <a:ea typeface="Calibri"/>
                  <a:cs typeface="Calibri"/>
                  <a:sym typeface="Calibri"/>
                </a:rPr>
                <a:t>1b</a:t>
              </a:r>
              <a:endParaRPr lang="en-US" sz="2800" b="1" dirty="0">
                <a:solidFill>
                  <a:srgbClr val="FFFF00"/>
                </a:solidFill>
                <a:latin typeface="Calibri"/>
                <a:ea typeface="Calibri"/>
                <a:cs typeface="Calibri"/>
                <a:sym typeface="Calibri"/>
              </a:endParaRPr>
            </a:p>
            <a:p>
              <a:pPr marL="0" marR="0" lvl="0" indent="0" algn="ctr" rtl="0">
                <a:lnSpc>
                  <a:spcPct val="90000"/>
                </a:lnSpc>
                <a:spcBef>
                  <a:spcPts val="0"/>
                </a:spcBef>
                <a:spcAft>
                  <a:spcPts val="0"/>
                </a:spcAft>
                <a:buNone/>
              </a:pPr>
              <a:r>
                <a:rPr lang="en-US" dirty="0">
                  <a:solidFill>
                    <a:schemeClr val="lt1"/>
                  </a:solidFill>
                  <a:latin typeface="Calibri"/>
                  <a:ea typeface="Calibri"/>
                  <a:cs typeface="Calibri"/>
                  <a:sym typeface="Calibri"/>
                </a:rPr>
                <a:t>Organize Compatible Use Planning Committee</a:t>
              </a:r>
            </a:p>
          </p:txBody>
        </p:sp>
        <p:sp>
          <p:nvSpPr>
            <p:cNvPr id="12" name="Google Shape;110;p3">
              <a:extLst>
                <a:ext uri="{FF2B5EF4-FFF2-40B4-BE49-F238E27FC236}">
                  <a16:creationId xmlns:a16="http://schemas.microsoft.com/office/drawing/2014/main" id="{9F2D3FDE-CEE2-490C-A8B5-2FAFAF7934B9}"/>
                </a:ext>
              </a:extLst>
            </p:cNvPr>
            <p:cNvSpPr/>
            <p:nvPr/>
          </p:nvSpPr>
          <p:spPr>
            <a:xfrm>
              <a:off x="4086580" y="1357788"/>
              <a:ext cx="2033668" cy="1810385"/>
            </a:xfrm>
            <a:prstGeom prst="roundRect">
              <a:avLst>
                <a:gd name="adj" fmla="val 16667"/>
              </a:avLst>
            </a:prstGeom>
            <a:solidFill>
              <a:srgbClr val="C32347"/>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1;p3">
              <a:extLst>
                <a:ext uri="{FF2B5EF4-FFF2-40B4-BE49-F238E27FC236}">
                  <a16:creationId xmlns:a16="http://schemas.microsoft.com/office/drawing/2014/main" id="{EFFDBF5E-A919-4635-8A12-888F2F253E51}"/>
                </a:ext>
              </a:extLst>
            </p:cNvPr>
            <p:cNvSpPr txBox="1"/>
            <p:nvPr/>
          </p:nvSpPr>
          <p:spPr>
            <a:xfrm>
              <a:off x="4174956" y="1446164"/>
              <a:ext cx="1856916" cy="1633633"/>
            </a:xfrm>
            <a:prstGeom prst="rect">
              <a:avLst/>
            </a:prstGeom>
            <a:noFill/>
            <a:ln>
              <a:noFill/>
            </a:ln>
          </p:spPr>
          <p:txBody>
            <a:bodyPr spcFirstLastPara="1" wrap="square" lIns="60950" tIns="60950" rIns="60950" bIns="60950" anchor="t" anchorCtr="0">
              <a:noAutofit/>
            </a:bodyPr>
            <a:lstStyle/>
            <a:p>
              <a:pPr marL="0" marR="0" lvl="0" indent="0" algn="ctr" rtl="0">
                <a:lnSpc>
                  <a:spcPct val="90000"/>
                </a:lnSpc>
                <a:spcBef>
                  <a:spcPts val="0"/>
                </a:spcBef>
                <a:spcAft>
                  <a:spcPts val="1200"/>
                </a:spcAft>
                <a:buNone/>
              </a:pPr>
              <a:r>
                <a:rPr lang="en-US" sz="2800" b="1" dirty="0">
                  <a:solidFill>
                    <a:srgbClr val="FFFF00"/>
                  </a:solidFill>
                  <a:latin typeface="Calibri"/>
                  <a:ea typeface="Calibri"/>
                  <a:cs typeface="Calibri"/>
                  <a:sym typeface="Calibri"/>
                </a:rPr>
                <a:t>Phase 2</a:t>
              </a:r>
            </a:p>
            <a:p>
              <a:pPr marL="0" marR="0" lvl="0" indent="0" algn="ctr" rtl="0">
                <a:lnSpc>
                  <a:spcPct val="90000"/>
                </a:lnSpc>
                <a:spcBef>
                  <a:spcPts val="0"/>
                </a:spcBef>
                <a:spcAft>
                  <a:spcPts val="0"/>
                </a:spcAft>
                <a:buNone/>
              </a:pPr>
              <a:r>
                <a:rPr lang="en-US" b="1" dirty="0">
                  <a:solidFill>
                    <a:srgbClr val="FFFF00"/>
                  </a:solidFill>
                  <a:latin typeface="Calibri"/>
                  <a:ea typeface="Calibri"/>
                  <a:cs typeface="Calibri"/>
                  <a:sym typeface="Calibri"/>
                </a:rPr>
                <a:t>Implement Statewide Compatible Use Project</a:t>
              </a:r>
            </a:p>
            <a:p>
              <a:pPr marR="0" lvl="0" algn="ctr" rtl="0">
                <a:lnSpc>
                  <a:spcPct val="90000"/>
                </a:lnSpc>
                <a:spcBef>
                  <a:spcPts val="0"/>
                </a:spcBef>
                <a:spcAft>
                  <a:spcPts val="0"/>
                </a:spcAft>
              </a:pPr>
              <a:r>
                <a:rPr lang="en-US" b="1" dirty="0">
                  <a:solidFill>
                    <a:srgbClr val="FFFF00"/>
                  </a:solidFill>
                </a:rPr>
                <a:t>(Wrapping up December 2022)</a:t>
              </a:r>
              <a:endParaRPr b="1" dirty="0">
                <a:solidFill>
                  <a:srgbClr val="FFFF00"/>
                </a:solidFill>
              </a:endParaRPr>
            </a:p>
          </p:txBody>
        </p:sp>
        <p:sp>
          <p:nvSpPr>
            <p:cNvPr id="14" name="Google Shape;112;p3">
              <a:extLst>
                <a:ext uri="{FF2B5EF4-FFF2-40B4-BE49-F238E27FC236}">
                  <a16:creationId xmlns:a16="http://schemas.microsoft.com/office/drawing/2014/main" id="{80571F63-2C1B-4B1B-AA63-4A0B5D0A7EE7}"/>
                </a:ext>
              </a:extLst>
            </p:cNvPr>
            <p:cNvSpPr/>
            <p:nvPr/>
          </p:nvSpPr>
          <p:spPr>
            <a:xfrm>
              <a:off x="6227654" y="1357788"/>
              <a:ext cx="2001365" cy="1810385"/>
            </a:xfrm>
            <a:prstGeom prst="roundRect">
              <a:avLst>
                <a:gd name="adj" fmla="val 16667"/>
              </a:avLst>
            </a:prstGeom>
            <a:solidFill>
              <a:srgbClr val="C32347"/>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13;p3">
              <a:extLst>
                <a:ext uri="{FF2B5EF4-FFF2-40B4-BE49-F238E27FC236}">
                  <a16:creationId xmlns:a16="http://schemas.microsoft.com/office/drawing/2014/main" id="{ED4B54F6-791C-40A7-B6E0-76F8DC5AAA99}"/>
                </a:ext>
              </a:extLst>
            </p:cNvPr>
            <p:cNvSpPr txBox="1"/>
            <p:nvPr/>
          </p:nvSpPr>
          <p:spPr>
            <a:xfrm>
              <a:off x="6316030" y="1446164"/>
              <a:ext cx="1824613" cy="1633633"/>
            </a:xfrm>
            <a:prstGeom prst="rect">
              <a:avLst/>
            </a:prstGeom>
            <a:noFill/>
            <a:ln>
              <a:noFill/>
            </a:ln>
          </p:spPr>
          <p:txBody>
            <a:bodyPr spcFirstLastPara="1" wrap="square" lIns="60950" tIns="60950" rIns="60950" bIns="60950" anchor="t" anchorCtr="0">
              <a:noAutofit/>
            </a:bodyPr>
            <a:lstStyle/>
            <a:p>
              <a:pPr marL="0" marR="0" lvl="0" indent="0" algn="ctr" rtl="0">
                <a:lnSpc>
                  <a:spcPct val="90000"/>
                </a:lnSpc>
                <a:spcBef>
                  <a:spcPts val="0"/>
                </a:spcBef>
                <a:spcAft>
                  <a:spcPts val="1200"/>
                </a:spcAft>
                <a:buNone/>
              </a:pPr>
              <a:r>
                <a:rPr lang="en-US" sz="2800" b="1" dirty="0">
                  <a:solidFill>
                    <a:srgbClr val="FFFF00"/>
                  </a:solidFill>
                  <a:latin typeface="Calibri"/>
                  <a:ea typeface="Calibri"/>
                  <a:cs typeface="Calibri"/>
                  <a:sym typeface="Calibri"/>
                </a:rPr>
                <a:t>Phase 3</a:t>
              </a:r>
            </a:p>
            <a:p>
              <a:pPr marL="0" marR="0" lvl="0" indent="0" algn="ctr" rtl="0">
                <a:lnSpc>
                  <a:spcPct val="90000"/>
                </a:lnSpc>
                <a:spcBef>
                  <a:spcPts val="0"/>
                </a:spcBef>
                <a:spcAft>
                  <a:spcPts val="0"/>
                </a:spcAft>
                <a:buNone/>
              </a:pPr>
              <a:r>
                <a:rPr lang="en-US" dirty="0">
                  <a:solidFill>
                    <a:schemeClr val="lt1"/>
                  </a:solidFill>
                  <a:latin typeface="Calibri"/>
                  <a:ea typeface="Calibri"/>
                  <a:cs typeface="Calibri"/>
                  <a:sym typeface="Calibri"/>
                </a:rPr>
                <a:t>Maintain and improve practices implemented in Phase 2</a:t>
              </a:r>
            </a:p>
          </p:txBody>
        </p:sp>
      </p:grpSp>
      <p:pic>
        <p:nvPicPr>
          <p:cNvPr id="19" name="Picture 6" descr="Graphical user interface&#10;&#10;Description automatically generated">
            <a:extLst>
              <a:ext uri="{FF2B5EF4-FFF2-40B4-BE49-F238E27FC236}">
                <a16:creationId xmlns:a16="http://schemas.microsoft.com/office/drawing/2014/main" id="{51A6B4B5-1272-6745-281A-EB3EABAB4B41}"/>
              </a:ext>
            </a:extLst>
          </p:cNvPr>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1018530" y="4196922"/>
            <a:ext cx="2921824" cy="225760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A71471FF-4FB6-330A-BC51-5A02E6FBFD95}"/>
              </a:ext>
            </a:extLst>
          </p:cNvPr>
          <p:cNvGrpSpPr/>
          <p:nvPr/>
        </p:nvGrpSpPr>
        <p:grpSpPr>
          <a:xfrm>
            <a:off x="5845816" y="4235374"/>
            <a:ext cx="4212584" cy="2257606"/>
            <a:chOff x="5611425" y="3429000"/>
            <a:chExt cx="4549716" cy="2638187"/>
          </a:xfrm>
          <a:effectLst>
            <a:outerShdw blurRad="50800" dist="38100" dir="2700000" algn="tl" rotWithShape="0">
              <a:prstClr val="black">
                <a:alpha val="40000"/>
              </a:prstClr>
            </a:outerShdw>
          </a:effectLst>
        </p:grpSpPr>
        <p:pic>
          <p:nvPicPr>
            <p:cNvPr id="21" name="Picture 2" descr="A screenshot of a video game&#10;&#10;Description automatically generated with medium confidence">
              <a:extLst>
                <a:ext uri="{FF2B5EF4-FFF2-40B4-BE49-F238E27FC236}">
                  <a16:creationId xmlns:a16="http://schemas.microsoft.com/office/drawing/2014/main" id="{EE2D4E76-FED9-0FFD-D8B1-2EB07A674A4F}"/>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7643778" y="3429000"/>
              <a:ext cx="2517363" cy="1271269"/>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a:extLst>
                <a:ext uri="{FF2B5EF4-FFF2-40B4-BE49-F238E27FC236}">
                  <a16:creationId xmlns:a16="http://schemas.microsoft.com/office/drawing/2014/main" id="{95223B2D-BB5F-C5DC-C673-C46BF565281A}"/>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643777" y="4800639"/>
              <a:ext cx="2517363" cy="126654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5979235-5C01-03DF-3CF9-79E714C0EDE4}"/>
                </a:ext>
              </a:extLst>
            </p:cNvPr>
            <p:cNvPicPr>
              <a:picLocks noChangeAspect="1"/>
            </p:cNvPicPr>
            <p:nvPr/>
          </p:nvPicPr>
          <p:blipFill>
            <a:blip r:embed="rId6"/>
            <a:stretch>
              <a:fillRect/>
            </a:stretch>
          </p:blipFill>
          <p:spPr>
            <a:xfrm>
              <a:off x="5611425" y="3429000"/>
              <a:ext cx="1941192" cy="2638187"/>
            </a:xfrm>
            <a:prstGeom prst="rect">
              <a:avLst/>
            </a:prstGeom>
          </p:spPr>
        </p:pic>
      </p:grpSp>
      <p:cxnSp>
        <p:nvCxnSpPr>
          <p:cNvPr id="24" name="Straight Arrow Connector 23">
            <a:extLst>
              <a:ext uri="{FF2B5EF4-FFF2-40B4-BE49-F238E27FC236}">
                <a16:creationId xmlns:a16="http://schemas.microsoft.com/office/drawing/2014/main" id="{2775CBA9-9F64-91F6-F0DE-26AC6D834AA7}"/>
              </a:ext>
            </a:extLst>
          </p:cNvPr>
          <p:cNvCxnSpPr/>
          <p:nvPr/>
        </p:nvCxnSpPr>
        <p:spPr>
          <a:xfrm>
            <a:off x="2386521" y="3791852"/>
            <a:ext cx="0" cy="39608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0701BE9-C177-7810-CC7D-F047F9C9B802}"/>
              </a:ext>
            </a:extLst>
          </p:cNvPr>
          <p:cNvCxnSpPr/>
          <p:nvPr/>
        </p:nvCxnSpPr>
        <p:spPr>
          <a:xfrm>
            <a:off x="7727572" y="3800833"/>
            <a:ext cx="0" cy="39608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5958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20443-DCCC-4443-BB4E-47F3EBE1F5D1}"/>
              </a:ext>
            </a:extLst>
          </p:cNvPr>
          <p:cNvSpPr>
            <a:spLocks noGrp="1"/>
          </p:cNvSpPr>
          <p:nvPr>
            <p:ph type="title"/>
          </p:nvPr>
        </p:nvSpPr>
        <p:spPr/>
        <p:txBody>
          <a:bodyPr/>
          <a:lstStyle/>
          <a:p>
            <a:r>
              <a:rPr lang="en-US" dirty="0"/>
              <a:t>What is the Maryland Compatible Energy Siting Project?</a:t>
            </a:r>
          </a:p>
        </p:txBody>
      </p:sp>
      <p:sp>
        <p:nvSpPr>
          <p:cNvPr id="4" name="Slide Number Placeholder 3">
            <a:extLst>
              <a:ext uri="{FF2B5EF4-FFF2-40B4-BE49-F238E27FC236}">
                <a16:creationId xmlns:a16="http://schemas.microsoft.com/office/drawing/2014/main" id="{D9A71303-F38A-46C0-A17B-83376A5BE552}"/>
              </a:ext>
            </a:extLst>
          </p:cNvPr>
          <p:cNvSpPr>
            <a:spLocks noGrp="1"/>
          </p:cNvSpPr>
          <p:nvPr>
            <p:ph type="sldNum" sz="quarter" idx="12"/>
          </p:nvPr>
        </p:nvSpPr>
        <p:spPr/>
        <p:txBody>
          <a:bodyPr/>
          <a:lstStyle/>
          <a:p>
            <a:fld id="{84ADE31B-F165-2A41-898D-EBA6D617C9F8}" type="slidenum">
              <a:rPr lang="en-US" smtClean="0"/>
              <a:t>3</a:t>
            </a:fld>
            <a:endParaRPr lang="en-US"/>
          </a:p>
        </p:txBody>
      </p:sp>
      <p:sp>
        <p:nvSpPr>
          <p:cNvPr id="9" name="Content Placeholder 2">
            <a:extLst>
              <a:ext uri="{FF2B5EF4-FFF2-40B4-BE49-F238E27FC236}">
                <a16:creationId xmlns:a16="http://schemas.microsoft.com/office/drawing/2014/main" id="{965BD00E-E28B-46C0-B233-D9FBFCF4CF79}"/>
              </a:ext>
            </a:extLst>
          </p:cNvPr>
          <p:cNvSpPr>
            <a:spLocks noGrp="1"/>
          </p:cNvSpPr>
          <p:nvPr>
            <p:ph sz="half" idx="1"/>
          </p:nvPr>
        </p:nvSpPr>
        <p:spPr>
          <a:xfrm>
            <a:off x="11362" y="991580"/>
            <a:ext cx="11617225" cy="5494035"/>
          </a:xfrm>
        </p:spPr>
        <p:txBody>
          <a:bodyPr>
            <a:normAutofit fontScale="92500" lnSpcReduction="20000"/>
          </a:bodyPr>
          <a:lstStyle/>
          <a:p>
            <a:pPr marL="576263" indent="-342900">
              <a:lnSpc>
                <a:spcPct val="100000"/>
              </a:lnSpc>
              <a:spcAft>
                <a:spcPts val="600"/>
              </a:spcAft>
            </a:pPr>
            <a:r>
              <a:rPr lang="en-US" sz="2600" dirty="0"/>
              <a:t>A collaborative process between:</a:t>
            </a:r>
          </a:p>
          <a:p>
            <a:pPr marL="919163" lvl="1">
              <a:lnSpc>
                <a:spcPct val="100000"/>
              </a:lnSpc>
              <a:spcBef>
                <a:spcPts val="600"/>
              </a:spcBef>
              <a:spcAft>
                <a:spcPts val="600"/>
              </a:spcAft>
            </a:pPr>
            <a:endParaRPr lang="en-US" sz="2200" dirty="0"/>
          </a:p>
          <a:p>
            <a:pPr marL="919163" lvl="1">
              <a:lnSpc>
                <a:spcPct val="100000"/>
              </a:lnSpc>
              <a:spcBef>
                <a:spcPts val="600"/>
              </a:spcBef>
              <a:spcAft>
                <a:spcPts val="600"/>
              </a:spcAft>
            </a:pPr>
            <a:endParaRPr lang="en-US" sz="2200" dirty="0"/>
          </a:p>
          <a:p>
            <a:pPr marL="576263" indent="-342900">
              <a:lnSpc>
                <a:spcPct val="100000"/>
              </a:lnSpc>
              <a:spcBef>
                <a:spcPts val="4200"/>
              </a:spcBef>
              <a:spcAft>
                <a:spcPts val="600"/>
              </a:spcAft>
            </a:pPr>
            <a:r>
              <a:rPr lang="en-US" sz="2600" dirty="0"/>
              <a:t>Provide information and tools to mitigate potential compatibility conflicts early in the renewable energy development siting process</a:t>
            </a:r>
          </a:p>
          <a:p>
            <a:pPr marL="1033463" lvl="1" indent="-342900">
              <a:lnSpc>
                <a:spcPct val="100000"/>
              </a:lnSpc>
              <a:spcAft>
                <a:spcPts val="600"/>
              </a:spcAft>
            </a:pPr>
            <a:r>
              <a:rPr lang="en-US" sz="2200" dirty="0"/>
              <a:t>Military &amp; Compatibility Layers for the Maryland Department of Natural Resources, Power Plant Research Program’s existing online </a:t>
            </a:r>
            <a:r>
              <a:rPr lang="en-US" sz="2200" dirty="0">
                <a:hlinkClick r:id="rId3"/>
              </a:rPr>
              <a:t>SmartDG+ renewable energy screening tool</a:t>
            </a:r>
            <a:r>
              <a:rPr lang="en-US" sz="2200" dirty="0"/>
              <a:t>:</a:t>
            </a:r>
          </a:p>
          <a:p>
            <a:pPr marL="1371600" lvl="1">
              <a:lnSpc>
                <a:spcPct val="100000"/>
              </a:lnSpc>
              <a:spcAft>
                <a:spcPts val="600"/>
              </a:spcAft>
              <a:buClr>
                <a:srgbClr val="0D8944"/>
              </a:buClr>
            </a:pPr>
            <a:r>
              <a:rPr lang="en-US" sz="2000" dirty="0">
                <a:solidFill>
                  <a:srgbClr val="0D8944"/>
                </a:solidFill>
              </a:rPr>
              <a:t>Show areas of military operations   </a:t>
            </a:r>
          </a:p>
          <a:p>
            <a:pPr marL="1371600" lvl="1">
              <a:lnSpc>
                <a:spcPct val="100000"/>
              </a:lnSpc>
              <a:spcAft>
                <a:spcPts val="600"/>
              </a:spcAft>
              <a:buClr>
                <a:srgbClr val="0D8944"/>
              </a:buClr>
            </a:pPr>
            <a:r>
              <a:rPr lang="en-US" sz="2000" dirty="0">
                <a:solidFill>
                  <a:srgbClr val="0D8944"/>
                </a:solidFill>
              </a:rPr>
              <a:t>Improve awareness of possible development conflicts prior to a renewable energy developer’s purchase or lease of land  </a:t>
            </a:r>
          </a:p>
          <a:p>
            <a:pPr marL="1371600" lvl="1">
              <a:lnSpc>
                <a:spcPct val="100000"/>
              </a:lnSpc>
              <a:spcAft>
                <a:spcPts val="1200"/>
              </a:spcAft>
              <a:buClr>
                <a:srgbClr val="0D8944"/>
              </a:buClr>
            </a:pPr>
            <a:r>
              <a:rPr lang="en-US" sz="2000" dirty="0">
                <a:solidFill>
                  <a:srgbClr val="0D8944"/>
                </a:solidFill>
              </a:rPr>
              <a:t>Provide information for early coordination with the military to assist renewable energy developers with decision-making when making land purchases or leasing decisions  </a:t>
            </a:r>
          </a:p>
          <a:p>
            <a:pPr marL="1033463" lvl="2" indent="-342900">
              <a:lnSpc>
                <a:spcPct val="100000"/>
              </a:lnSpc>
              <a:spcBef>
                <a:spcPts val="600"/>
              </a:spcBef>
              <a:buClr>
                <a:schemeClr val="bg1">
                  <a:lumMod val="50000"/>
                </a:schemeClr>
              </a:buClr>
            </a:pPr>
            <a:r>
              <a:rPr lang="en-US" sz="2200" dirty="0"/>
              <a:t>Project Report with recommendations on enhancing existing siting approval processes to facilitate compatibility with military operations</a:t>
            </a:r>
          </a:p>
        </p:txBody>
      </p:sp>
      <p:graphicFrame>
        <p:nvGraphicFramePr>
          <p:cNvPr id="3" name="Table 4">
            <a:extLst>
              <a:ext uri="{FF2B5EF4-FFF2-40B4-BE49-F238E27FC236}">
                <a16:creationId xmlns:a16="http://schemas.microsoft.com/office/drawing/2014/main" id="{AE61AB89-B513-4541-B6A2-2A71C07B6B60}"/>
              </a:ext>
            </a:extLst>
          </p:cNvPr>
          <p:cNvGraphicFramePr>
            <a:graphicFrameLocks noGrp="1"/>
          </p:cNvGraphicFramePr>
          <p:nvPr/>
        </p:nvGraphicFramePr>
        <p:xfrm>
          <a:off x="1361610" y="1417100"/>
          <a:ext cx="9121333" cy="1097280"/>
        </p:xfrm>
        <a:graphic>
          <a:graphicData uri="http://schemas.openxmlformats.org/drawingml/2006/table">
            <a:tbl>
              <a:tblPr firstRow="1" bandRow="1">
                <a:tableStyleId>{5C22544A-7EE6-4342-B048-85BDC9FD1C3A}</a:tableStyleId>
              </a:tblPr>
              <a:tblGrid>
                <a:gridCol w="3994161">
                  <a:extLst>
                    <a:ext uri="{9D8B030D-6E8A-4147-A177-3AD203B41FA5}">
                      <a16:colId xmlns:a16="http://schemas.microsoft.com/office/drawing/2014/main" val="1492323459"/>
                    </a:ext>
                  </a:extLst>
                </a:gridCol>
                <a:gridCol w="5127172">
                  <a:extLst>
                    <a:ext uri="{9D8B030D-6E8A-4147-A177-3AD203B41FA5}">
                      <a16:colId xmlns:a16="http://schemas.microsoft.com/office/drawing/2014/main" val="47507752"/>
                    </a:ext>
                  </a:extLst>
                </a:gridCol>
              </a:tblGrid>
              <a:tr h="314540">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b="0" kern="1200" dirty="0">
                          <a:solidFill>
                            <a:srgbClr val="0D8944"/>
                          </a:solidFill>
                          <a:latin typeface="Arial" panose="020B0604020202020204" pitchFamily="34" charset="0"/>
                          <a:ea typeface="+mn-ea"/>
                          <a:cs typeface="Arial" panose="020B0604020202020204" pitchFamily="34" charset="0"/>
                        </a:rPr>
                        <a:t>State departments and agencies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285750" indent="-285750">
                        <a:buFont typeface="Wingdings" panose="05000000000000000000" pitchFamily="2" charset="2"/>
                        <a:buChar char="§"/>
                      </a:pPr>
                      <a:r>
                        <a:rPr lang="en-US" sz="1800" b="0" kern="1200" dirty="0">
                          <a:solidFill>
                            <a:srgbClr val="0D8944"/>
                          </a:solidFill>
                          <a:latin typeface="Arial" panose="020B0604020202020204" pitchFamily="34" charset="0"/>
                          <a:ea typeface="+mn-ea"/>
                          <a:cs typeface="Arial" panose="020B0604020202020204" pitchFamily="34" charset="0"/>
                        </a:rPr>
                        <a:t>Regional military partnership organizations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65154977"/>
                  </a:ext>
                </a:extLst>
              </a:tr>
              <a:tr h="0">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b="0" kern="1200" dirty="0">
                          <a:solidFill>
                            <a:srgbClr val="0D8944"/>
                          </a:solidFill>
                          <a:latin typeface="Arial" panose="020B0604020202020204" pitchFamily="34" charset="0"/>
                          <a:ea typeface="+mn-ea"/>
                          <a:cs typeface="Arial" panose="020B0604020202020204" pitchFamily="34" charset="0"/>
                        </a:rPr>
                        <a:t>Local governments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b="0" kern="1200" dirty="0">
                          <a:solidFill>
                            <a:srgbClr val="0D8944"/>
                          </a:solidFill>
                          <a:latin typeface="Arial" panose="020B0604020202020204" pitchFamily="34" charset="0"/>
                          <a:ea typeface="+mn-ea"/>
                          <a:cs typeface="Arial" panose="020B0604020202020204" pitchFamily="34" charset="0"/>
                        </a:rPr>
                        <a:t>Renewable energy industry</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12202158"/>
                  </a:ext>
                </a:extLst>
              </a:tr>
              <a:tr h="318909">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b="0" kern="1200" dirty="0">
                          <a:solidFill>
                            <a:srgbClr val="0D8944"/>
                          </a:solidFill>
                          <a:latin typeface="Arial" panose="020B0604020202020204" pitchFamily="34" charset="0"/>
                          <a:ea typeface="+mn-ea"/>
                          <a:cs typeface="Arial" panose="020B0604020202020204" pitchFamily="34" charset="0"/>
                        </a:rPr>
                        <a:t>Military installations and facilities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285750" indent="-285750">
                        <a:buFont typeface="Wingdings" panose="05000000000000000000" pitchFamily="2" charset="2"/>
                        <a:buChar char="§"/>
                      </a:pPr>
                      <a:endParaRPr lang="en-US" sz="1800" b="0" kern="1200" dirty="0">
                        <a:solidFill>
                          <a:srgbClr val="0D8944"/>
                        </a:solidFill>
                        <a:latin typeface="Arial" panose="020B0604020202020204" pitchFamily="34" charset="0"/>
                        <a:ea typeface="+mn-ea"/>
                        <a:cs typeface="Arial" panose="020B0604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61964161"/>
                  </a:ext>
                </a:extLst>
              </a:tr>
            </a:tbl>
          </a:graphicData>
        </a:graphic>
      </p:graphicFrame>
    </p:spTree>
    <p:extLst>
      <p:ext uri="{BB962C8B-B14F-4D97-AF65-F5344CB8AC3E}">
        <p14:creationId xmlns:p14="http://schemas.microsoft.com/office/powerpoint/2010/main" val="336780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20443-DCCC-4443-BB4E-47F3EBE1F5D1}"/>
              </a:ext>
            </a:extLst>
          </p:cNvPr>
          <p:cNvSpPr>
            <a:spLocks noGrp="1"/>
          </p:cNvSpPr>
          <p:nvPr>
            <p:ph type="title"/>
          </p:nvPr>
        </p:nvSpPr>
        <p:spPr>
          <a:xfrm>
            <a:off x="269240" y="136525"/>
            <a:ext cx="11662930" cy="589280"/>
          </a:xfrm>
        </p:spPr>
        <p:txBody>
          <a:bodyPr/>
          <a:lstStyle/>
          <a:p>
            <a:r>
              <a:rPr lang="en-US" dirty="0"/>
              <a:t>Why is the Project Important?</a:t>
            </a:r>
          </a:p>
        </p:txBody>
      </p:sp>
      <p:sp>
        <p:nvSpPr>
          <p:cNvPr id="4" name="Slide Number Placeholder 3">
            <a:extLst>
              <a:ext uri="{FF2B5EF4-FFF2-40B4-BE49-F238E27FC236}">
                <a16:creationId xmlns:a16="http://schemas.microsoft.com/office/drawing/2014/main" id="{D9A71303-F38A-46C0-A17B-83376A5BE552}"/>
              </a:ext>
            </a:extLst>
          </p:cNvPr>
          <p:cNvSpPr>
            <a:spLocks noGrp="1"/>
          </p:cNvSpPr>
          <p:nvPr>
            <p:ph type="sldNum" sz="quarter" idx="12"/>
          </p:nvPr>
        </p:nvSpPr>
        <p:spPr/>
        <p:txBody>
          <a:bodyPr/>
          <a:lstStyle/>
          <a:p>
            <a:fld id="{84ADE31B-F165-2A41-898D-EBA6D617C9F8}" type="slidenum">
              <a:rPr lang="en-US" smtClean="0"/>
              <a:t>4</a:t>
            </a:fld>
            <a:endParaRPr lang="en-US"/>
          </a:p>
        </p:txBody>
      </p:sp>
      <p:sp>
        <p:nvSpPr>
          <p:cNvPr id="8" name="Content Placeholder 5">
            <a:extLst>
              <a:ext uri="{FF2B5EF4-FFF2-40B4-BE49-F238E27FC236}">
                <a16:creationId xmlns:a16="http://schemas.microsoft.com/office/drawing/2014/main" id="{CBE62B9A-2DBF-4BD1-84AB-BCEB6E16B78F}"/>
              </a:ext>
            </a:extLst>
          </p:cNvPr>
          <p:cNvSpPr>
            <a:spLocks noGrp="1"/>
          </p:cNvSpPr>
          <p:nvPr>
            <p:ph idx="1"/>
          </p:nvPr>
        </p:nvSpPr>
        <p:spPr>
          <a:xfrm>
            <a:off x="316813" y="1219200"/>
            <a:ext cx="11603037" cy="4957763"/>
          </a:xfrm>
        </p:spPr>
        <p:txBody>
          <a:bodyPr>
            <a:normAutofit/>
          </a:bodyPr>
          <a:lstStyle/>
          <a:p>
            <a:pPr marL="347663" indent="-347663">
              <a:lnSpc>
                <a:spcPct val="100000"/>
              </a:lnSpc>
              <a:spcAft>
                <a:spcPts val="1200"/>
              </a:spcAft>
            </a:pPr>
            <a:r>
              <a:rPr lang="en-US" sz="2600" dirty="0"/>
              <a:t>Help achieve State of Maryland’s clean energy mandates</a:t>
            </a:r>
          </a:p>
          <a:p>
            <a:pPr marL="347663" indent="-347663">
              <a:lnSpc>
                <a:spcPct val="100000"/>
              </a:lnSpc>
              <a:spcAft>
                <a:spcPts val="1200"/>
              </a:spcAft>
            </a:pPr>
            <a:r>
              <a:rPr lang="en-US" sz="2600" dirty="0"/>
              <a:t>Protect and sustain military operations and their economic contribution to the State of Maryland  </a:t>
            </a:r>
          </a:p>
          <a:p>
            <a:pPr marL="347663" indent="-347663">
              <a:lnSpc>
                <a:spcPct val="100000"/>
              </a:lnSpc>
              <a:spcAft>
                <a:spcPts val="1200"/>
              </a:spcAft>
            </a:pPr>
            <a:r>
              <a:rPr lang="en-US" sz="2600" dirty="0"/>
              <a:t>Facilitate streamlining of renewable energy development to save developers time and money</a:t>
            </a:r>
          </a:p>
          <a:p>
            <a:pPr marL="347663" indent="-347663">
              <a:lnSpc>
                <a:spcPct val="100000"/>
              </a:lnSpc>
              <a:spcAft>
                <a:spcPts val="1200"/>
              </a:spcAft>
            </a:pPr>
            <a:r>
              <a:rPr lang="en-US" sz="2600" dirty="0"/>
              <a:t>Facilitate ongoing community economic prosperity</a:t>
            </a:r>
          </a:p>
          <a:p>
            <a:pPr marL="347663" indent="-347663">
              <a:lnSpc>
                <a:spcPct val="100000"/>
              </a:lnSpc>
              <a:spcAft>
                <a:spcPts val="1200"/>
              </a:spcAft>
            </a:pPr>
            <a:r>
              <a:rPr lang="en-US" sz="2600" dirty="0"/>
              <a:t>Protect public health </a:t>
            </a:r>
            <a:r>
              <a:rPr lang="en-US" dirty="0"/>
              <a:t>and safety</a:t>
            </a:r>
          </a:p>
          <a:p>
            <a:endParaRPr lang="en-US" dirty="0"/>
          </a:p>
        </p:txBody>
      </p:sp>
    </p:spTree>
    <p:extLst>
      <p:ext uri="{BB962C8B-B14F-4D97-AF65-F5344CB8AC3E}">
        <p14:creationId xmlns:p14="http://schemas.microsoft.com/office/powerpoint/2010/main" val="2543104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20443-DCCC-4443-BB4E-47F3EBE1F5D1}"/>
              </a:ext>
            </a:extLst>
          </p:cNvPr>
          <p:cNvSpPr>
            <a:spLocks noGrp="1"/>
          </p:cNvSpPr>
          <p:nvPr>
            <p:ph type="title"/>
          </p:nvPr>
        </p:nvSpPr>
        <p:spPr/>
        <p:txBody>
          <a:bodyPr/>
          <a:lstStyle/>
          <a:p>
            <a:r>
              <a:rPr lang="en-US" dirty="0"/>
              <a:t>Project Report: </a:t>
            </a:r>
            <a:r>
              <a:rPr lang="en-US" dirty="0">
                <a:solidFill>
                  <a:srgbClr val="C00000"/>
                </a:solidFill>
              </a:rPr>
              <a:t>Overview</a:t>
            </a:r>
          </a:p>
        </p:txBody>
      </p:sp>
      <p:sp>
        <p:nvSpPr>
          <p:cNvPr id="4" name="Slide Number Placeholder 3">
            <a:extLst>
              <a:ext uri="{FF2B5EF4-FFF2-40B4-BE49-F238E27FC236}">
                <a16:creationId xmlns:a16="http://schemas.microsoft.com/office/drawing/2014/main" id="{D9A71303-F38A-46C0-A17B-83376A5BE552}"/>
              </a:ext>
            </a:extLst>
          </p:cNvPr>
          <p:cNvSpPr>
            <a:spLocks noGrp="1"/>
          </p:cNvSpPr>
          <p:nvPr>
            <p:ph type="sldNum" sz="quarter" idx="12"/>
          </p:nvPr>
        </p:nvSpPr>
        <p:spPr/>
        <p:txBody>
          <a:bodyPr/>
          <a:lstStyle/>
          <a:p>
            <a:fld id="{84ADE31B-F165-2A41-898D-EBA6D617C9F8}" type="slidenum">
              <a:rPr lang="en-US" smtClean="0"/>
              <a:t>5</a:t>
            </a:fld>
            <a:endParaRPr lang="en-US"/>
          </a:p>
        </p:txBody>
      </p:sp>
      <p:sp>
        <p:nvSpPr>
          <p:cNvPr id="15" name="TextBox 14">
            <a:extLst>
              <a:ext uri="{FF2B5EF4-FFF2-40B4-BE49-F238E27FC236}">
                <a16:creationId xmlns:a16="http://schemas.microsoft.com/office/drawing/2014/main" id="{C52970F7-082F-446E-AB3C-BC4DB8CB119A}"/>
              </a:ext>
            </a:extLst>
          </p:cNvPr>
          <p:cNvSpPr txBox="1"/>
          <p:nvPr/>
        </p:nvSpPr>
        <p:spPr>
          <a:xfrm>
            <a:off x="293909" y="1022597"/>
            <a:ext cx="7467605" cy="5314275"/>
          </a:xfrm>
          <a:prstGeom prst="rect">
            <a:avLst/>
          </a:prstGeom>
          <a:noFill/>
        </p:spPr>
        <p:txBody>
          <a:bodyPr wrap="square">
            <a:spAutoFit/>
          </a:bodyPr>
          <a:lstStyle/>
          <a:p>
            <a:pPr marL="347663" indent="-347663">
              <a:spcBef>
                <a:spcPts val="1000"/>
              </a:spcBef>
              <a:spcAft>
                <a:spcPts val="600"/>
              </a:spcAft>
              <a:buClr>
                <a:srgbClr val="0D8944"/>
              </a:buClr>
              <a:buFont typeface="Wingdings" pitchFamily="2" charset="2"/>
              <a:buChar char="§"/>
            </a:pPr>
            <a:r>
              <a:rPr lang="en-US" sz="2200" b="1" dirty="0">
                <a:latin typeface="Arial" panose="020B0604020202020204" pitchFamily="34" charset="0"/>
                <a:cs typeface="Arial" panose="020B0604020202020204" pitchFamily="34" charset="0"/>
              </a:rPr>
              <a:t>Characterizes military operations</a:t>
            </a:r>
          </a:p>
          <a:p>
            <a:pPr marL="347663" indent="-347663">
              <a:spcBef>
                <a:spcPts val="1000"/>
              </a:spcBef>
              <a:spcAft>
                <a:spcPts val="600"/>
              </a:spcAft>
              <a:buClr>
                <a:srgbClr val="0D8944"/>
              </a:buClr>
              <a:buFont typeface="Wingdings" pitchFamily="2" charset="2"/>
              <a:buChar char="§"/>
            </a:pPr>
            <a:r>
              <a:rPr lang="en-US" sz="2200" b="1" dirty="0">
                <a:latin typeface="Arial" panose="020B0604020202020204" pitchFamily="34" charset="0"/>
                <a:cs typeface="Arial" panose="020B0604020202020204" pitchFamily="34" charset="0"/>
              </a:rPr>
              <a:t>Explains military operations in relation to renewable energy development</a:t>
            </a:r>
          </a:p>
          <a:p>
            <a:pPr marL="347663" indent="-347663">
              <a:spcBef>
                <a:spcPts val="1000"/>
              </a:spcBef>
              <a:spcAft>
                <a:spcPts val="600"/>
              </a:spcAft>
              <a:buClr>
                <a:srgbClr val="0D8944"/>
              </a:buClr>
              <a:buFont typeface="Wingdings" pitchFamily="2" charset="2"/>
              <a:buChar char="§"/>
            </a:pPr>
            <a:r>
              <a:rPr lang="en-US" sz="2200" b="1" dirty="0">
                <a:latin typeface="Arial" panose="020B0604020202020204" pitchFamily="34" charset="0"/>
                <a:cs typeface="Arial" panose="020B0604020202020204" pitchFamily="34" charset="0"/>
              </a:rPr>
              <a:t>Provides recommendations to improve existing coordination between energy developers and the military for compatible siting of renewable energy projects</a:t>
            </a:r>
          </a:p>
          <a:p>
            <a:pPr marL="347663" indent="-347663">
              <a:spcBef>
                <a:spcPts val="1000"/>
              </a:spcBef>
              <a:spcAft>
                <a:spcPts val="600"/>
              </a:spcAft>
              <a:buClr>
                <a:srgbClr val="0D8944"/>
              </a:buClr>
              <a:buFont typeface="Wingdings" pitchFamily="2" charset="2"/>
              <a:buChar char="§"/>
            </a:pPr>
            <a:r>
              <a:rPr lang="en-US" sz="2200" b="1" dirty="0">
                <a:latin typeface="Arial" panose="020B0604020202020204" pitchFamily="34" charset="0"/>
                <a:cs typeface="Arial" panose="020B0604020202020204" pitchFamily="34" charset="0"/>
              </a:rPr>
              <a:t>Includes two case studies of how SmartDG+ can enhance existing coordination processes with the military and improve compatible siting of renewable energy projects </a:t>
            </a:r>
          </a:p>
          <a:p>
            <a:pPr marL="347663" indent="-347663">
              <a:spcBef>
                <a:spcPts val="1000"/>
              </a:spcBef>
              <a:spcAft>
                <a:spcPts val="600"/>
              </a:spcAft>
              <a:buClr>
                <a:srgbClr val="0D8944"/>
              </a:buClr>
              <a:buFont typeface="Wingdings" pitchFamily="2" charset="2"/>
              <a:buChar char="§"/>
            </a:pPr>
            <a:r>
              <a:rPr lang="en-US" sz="2200" b="1" dirty="0">
                <a:latin typeface="Arial" panose="020B0604020202020204" pitchFamily="34" charset="0"/>
                <a:cs typeface="Arial" panose="020B0604020202020204" pitchFamily="34" charset="0"/>
              </a:rPr>
              <a:t>Provides guidance language to local governments for renewable energy model ordinances  </a:t>
            </a:r>
            <a:endParaRPr lang="en-US" sz="2200" dirty="0">
              <a:latin typeface="Arial" panose="020B060402020202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8D4CAAA7-B44C-4B1E-A3E0-6913DE6CD984}"/>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7976375" y="1261413"/>
            <a:ext cx="2476448" cy="3204816"/>
          </a:xfrm>
          <a:prstGeom prst="rect">
            <a:avLst/>
          </a:prstGeom>
          <a:effectLst>
            <a:outerShdw blurRad="50800" dist="38100" dir="8100000" algn="tr" rotWithShape="0">
              <a:prstClr val="black">
                <a:alpha val="40000"/>
              </a:prstClr>
            </a:outerShdw>
          </a:effectLst>
        </p:spPr>
      </p:pic>
      <p:pic>
        <p:nvPicPr>
          <p:cNvPr id="20" name="Picture 19">
            <a:extLst>
              <a:ext uri="{FF2B5EF4-FFF2-40B4-BE49-F238E27FC236}">
                <a16:creationId xmlns:a16="http://schemas.microsoft.com/office/drawing/2014/main" id="{479695F4-EA8C-4FA3-BA2B-2A78C5D5FF4D}"/>
              </a:ext>
            </a:extLst>
          </p:cNvPr>
          <p:cNvPicPr>
            <a:picLocks noChangeAspect="1"/>
          </p:cNvPicPr>
          <p:nvPr/>
        </p:nvPicPr>
        <p:blipFill>
          <a:blip r:embed="rId4" cstate="screen">
            <a:extLst>
              <a:ext uri="{28A0092B-C50C-407E-A947-70E740481C1C}">
                <a14:useLocalDpi xmlns:a14="http://schemas.microsoft.com/office/drawing/2010/main" val="0"/>
              </a:ext>
            </a:extLst>
          </a:blip>
          <a:srcRect/>
          <a:stretch/>
        </p:blipFill>
        <p:spPr>
          <a:xfrm>
            <a:off x="9508038" y="2345100"/>
            <a:ext cx="2486089" cy="321729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94687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CD27E-EF40-0854-DFB0-6F2250A576B2}"/>
              </a:ext>
            </a:extLst>
          </p:cNvPr>
          <p:cNvSpPr>
            <a:spLocks noGrp="1"/>
          </p:cNvSpPr>
          <p:nvPr>
            <p:ph type="title"/>
          </p:nvPr>
        </p:nvSpPr>
        <p:spPr/>
        <p:txBody>
          <a:bodyPr/>
          <a:lstStyle/>
          <a:p>
            <a:r>
              <a:rPr lang="en-US" dirty="0"/>
              <a:t>Enhanced Smart DG+ Tool Demo</a:t>
            </a:r>
          </a:p>
        </p:txBody>
      </p:sp>
      <p:sp>
        <p:nvSpPr>
          <p:cNvPr id="4" name="Slide Number Placeholder 3">
            <a:extLst>
              <a:ext uri="{FF2B5EF4-FFF2-40B4-BE49-F238E27FC236}">
                <a16:creationId xmlns:a16="http://schemas.microsoft.com/office/drawing/2014/main" id="{6056CAA7-2D8C-DA79-2092-6BCE522BA982}"/>
              </a:ext>
            </a:extLst>
          </p:cNvPr>
          <p:cNvSpPr>
            <a:spLocks noGrp="1"/>
          </p:cNvSpPr>
          <p:nvPr>
            <p:ph type="sldNum" sz="quarter" idx="12"/>
          </p:nvPr>
        </p:nvSpPr>
        <p:spPr/>
        <p:txBody>
          <a:bodyPr/>
          <a:lstStyle/>
          <a:p>
            <a:fld id="{84ADE31B-F165-2A41-898D-EBA6D617C9F8}" type="slidenum">
              <a:rPr lang="en-US" smtClean="0"/>
              <a:t>6</a:t>
            </a:fld>
            <a:endParaRPr lang="en-US"/>
          </a:p>
        </p:txBody>
      </p:sp>
      <p:pic>
        <p:nvPicPr>
          <p:cNvPr id="8" name="Content Placeholder 7" descr="Graphical user interface, application&#10;&#10;Description automatically generated">
            <a:extLst>
              <a:ext uri="{FF2B5EF4-FFF2-40B4-BE49-F238E27FC236}">
                <a16:creationId xmlns:a16="http://schemas.microsoft.com/office/drawing/2014/main" id="{F47EB7F7-5FE6-4DFF-CC6B-64E083623E4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4254" y="949707"/>
            <a:ext cx="10610776" cy="5314186"/>
          </a:xfrm>
        </p:spPr>
      </p:pic>
    </p:spTree>
    <p:extLst>
      <p:ext uri="{BB962C8B-B14F-4D97-AF65-F5344CB8AC3E}">
        <p14:creationId xmlns:p14="http://schemas.microsoft.com/office/powerpoint/2010/main" val="1339029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B2D500C-7AF3-1C36-57BE-15A2204E326D}"/>
              </a:ext>
            </a:extLst>
          </p:cNvPr>
          <p:cNvPicPr>
            <a:picLocks noChangeAspect="1"/>
          </p:cNvPicPr>
          <p:nvPr/>
        </p:nvPicPr>
        <p:blipFill>
          <a:blip r:embed="rId3"/>
          <a:stretch>
            <a:fillRect/>
          </a:stretch>
        </p:blipFill>
        <p:spPr>
          <a:xfrm>
            <a:off x="5934093" y="1379039"/>
            <a:ext cx="3442455" cy="4678486"/>
          </a:xfrm>
          <a:prstGeom prst="rect">
            <a:avLst/>
          </a:prstGeom>
          <a:ln>
            <a:solidFill>
              <a:schemeClr val="tx1">
                <a:lumMod val="50000"/>
                <a:lumOff val="50000"/>
              </a:schemeClr>
            </a:solidFill>
          </a:ln>
          <a:effectLst>
            <a:outerShdw blurRad="50800" dist="38100" dir="2700000" algn="tl" rotWithShape="0">
              <a:prstClr val="black">
                <a:alpha val="40000"/>
              </a:prstClr>
            </a:outerShdw>
          </a:effectLst>
        </p:spPr>
      </p:pic>
      <p:sp>
        <p:nvSpPr>
          <p:cNvPr id="20" name="Speech Bubble: Rectangle 19">
            <a:extLst>
              <a:ext uri="{FF2B5EF4-FFF2-40B4-BE49-F238E27FC236}">
                <a16:creationId xmlns:a16="http://schemas.microsoft.com/office/drawing/2014/main" id="{FFFFE521-AD32-16E0-1DC0-72057C557A70}"/>
              </a:ext>
            </a:extLst>
          </p:cNvPr>
          <p:cNvSpPr/>
          <p:nvPr/>
        </p:nvSpPr>
        <p:spPr>
          <a:xfrm flipH="1" flipV="1">
            <a:off x="9523564" y="1661279"/>
            <a:ext cx="2522547" cy="2338319"/>
          </a:xfrm>
          <a:prstGeom prst="wedgeRectCallout">
            <a:avLst>
              <a:gd name="adj1" fmla="val 89874"/>
              <a:gd name="adj2" fmla="val 54665"/>
            </a:avLst>
          </a:prstGeom>
          <a:solidFill>
            <a:schemeClr val="bg1">
              <a:lumMod val="7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7" name="Rectangle 16">
            <a:extLst>
              <a:ext uri="{FF2B5EF4-FFF2-40B4-BE49-F238E27FC236}">
                <a16:creationId xmlns:a16="http://schemas.microsoft.com/office/drawing/2014/main" id="{412C631B-F9E2-B3F7-2249-71945D946C43}"/>
              </a:ext>
            </a:extLst>
          </p:cNvPr>
          <p:cNvSpPr/>
          <p:nvPr/>
        </p:nvSpPr>
        <p:spPr>
          <a:xfrm>
            <a:off x="291612" y="1661279"/>
            <a:ext cx="5262081" cy="415262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F2F2D98-40D5-40D0-B520-D2F159A43F8C}"/>
              </a:ext>
            </a:extLst>
          </p:cNvPr>
          <p:cNvSpPr>
            <a:spLocks noGrp="1"/>
          </p:cNvSpPr>
          <p:nvPr>
            <p:ph type="title"/>
          </p:nvPr>
        </p:nvSpPr>
        <p:spPr/>
        <p:txBody>
          <a:bodyPr/>
          <a:lstStyle/>
          <a:p>
            <a:r>
              <a:rPr lang="en-US" dirty="0">
                <a:solidFill>
                  <a:schemeClr val="tx1"/>
                </a:solidFill>
              </a:rPr>
              <a:t>Compatible Use Website and Handbook</a:t>
            </a:r>
          </a:p>
        </p:txBody>
      </p:sp>
      <p:sp>
        <p:nvSpPr>
          <p:cNvPr id="6" name="TextBox 5">
            <a:extLst>
              <a:ext uri="{FF2B5EF4-FFF2-40B4-BE49-F238E27FC236}">
                <a16:creationId xmlns:a16="http://schemas.microsoft.com/office/drawing/2014/main" id="{19B06CEB-6EE5-E1FC-DAAB-E80D31432624}"/>
              </a:ext>
            </a:extLst>
          </p:cNvPr>
          <p:cNvSpPr txBox="1"/>
          <p:nvPr/>
        </p:nvSpPr>
        <p:spPr>
          <a:xfrm>
            <a:off x="368788" y="1715249"/>
            <a:ext cx="5158252" cy="3949799"/>
          </a:xfrm>
          <a:prstGeom prst="rect">
            <a:avLst/>
          </a:prstGeom>
          <a:noFill/>
        </p:spPr>
        <p:txBody>
          <a:bodyPr wrap="square">
            <a:spAutoFit/>
          </a:bodyPr>
          <a:lstStyle/>
          <a:p>
            <a:pPr marL="285750" indent="-285750" rtl="0" fontAlgn="base">
              <a:spcBef>
                <a:spcPts val="0"/>
              </a:spcBef>
              <a:spcAft>
                <a:spcPts val="0"/>
              </a:spcAft>
              <a:buClr>
                <a:schemeClr val="tx1"/>
              </a:buClr>
              <a:buFont typeface="Arial" panose="020B0604020202020204" pitchFamily="34" charset="0"/>
              <a:buChar char="•"/>
            </a:pPr>
            <a:r>
              <a:rPr lang="en-US" b="1" i="0" u="none" strike="noStrike">
                <a:solidFill>
                  <a:srgbClr val="C40E3E"/>
                </a:solidFill>
                <a:effectLst/>
              </a:rPr>
              <a:t>Purpose</a:t>
            </a:r>
            <a:r>
              <a:rPr lang="en-US" b="1" i="0" u="none" strike="noStrike" dirty="0">
                <a:solidFill>
                  <a:srgbClr val="C40E3E"/>
                </a:solidFill>
                <a:effectLst/>
              </a:rPr>
              <a:t>: </a:t>
            </a:r>
            <a:r>
              <a:rPr lang="en-US" b="0" i="0" u="none" strike="noStrike" dirty="0">
                <a:solidFill>
                  <a:srgbClr val="000000"/>
                </a:solidFill>
                <a:effectLst/>
              </a:rPr>
              <a:t>Raise awareness of the economic impact of the military mission in Maryland and build community engagement while providing local communities with the tools and resources they need to ensure compatible use with military operations in their community.</a:t>
            </a:r>
          </a:p>
          <a:p>
            <a:pPr marL="285750" indent="-285750" rtl="0" fontAlgn="base">
              <a:spcBef>
                <a:spcPts val="1000"/>
              </a:spcBef>
              <a:spcAft>
                <a:spcPts val="0"/>
              </a:spcAft>
              <a:buClr>
                <a:schemeClr val="tx1"/>
              </a:buClr>
              <a:buFont typeface="Arial" panose="020B0604020202020204" pitchFamily="34" charset="0"/>
              <a:buChar char="•"/>
            </a:pPr>
            <a:r>
              <a:rPr lang="en-US" b="0" i="0" u="none" strike="noStrike" dirty="0">
                <a:solidFill>
                  <a:srgbClr val="000000"/>
                </a:solidFill>
                <a:effectLst/>
              </a:rPr>
              <a:t>Resources guide and facilitate the implementation of recommendations from the </a:t>
            </a:r>
            <a:r>
              <a:rPr lang="en-US" b="1" i="0" strike="noStrike" dirty="0">
                <a:solidFill>
                  <a:srgbClr val="C40E3E"/>
                </a:solidFill>
                <a:effectLst/>
                <a:hlinkClick r:id="rId4">
                  <a:extLst>
                    <a:ext uri="{A12FA001-AC4F-418D-AE19-62706E023703}">
                      <ahyp:hlinkClr xmlns:ahyp="http://schemas.microsoft.com/office/drawing/2018/hyperlinkcolor" val="tx"/>
                    </a:ext>
                  </a:extLst>
                </a:hlinkClick>
              </a:rPr>
              <a:t>2019 Statewide Joint Land Use Response Implementation Strategy </a:t>
            </a:r>
            <a:r>
              <a:rPr lang="en-US" b="0" i="0" u="none" strike="noStrike" dirty="0">
                <a:solidFill>
                  <a:srgbClr val="000000"/>
                </a:solidFill>
                <a:effectLst/>
              </a:rPr>
              <a:t>(SJRIS).</a:t>
            </a:r>
          </a:p>
          <a:p>
            <a:pPr marL="285750" indent="-285750" rtl="0" fontAlgn="base">
              <a:spcBef>
                <a:spcPts val="1000"/>
              </a:spcBef>
              <a:spcAft>
                <a:spcPts val="0"/>
              </a:spcAft>
              <a:buClr>
                <a:schemeClr val="tx1"/>
              </a:buClr>
              <a:buFont typeface="Arial" panose="020B0604020202020204" pitchFamily="34" charset="0"/>
              <a:buChar char="•"/>
            </a:pPr>
            <a:r>
              <a:rPr lang="en-US" b="1" i="0" u="none" strike="noStrike" dirty="0">
                <a:solidFill>
                  <a:srgbClr val="C40E3E"/>
                </a:solidFill>
                <a:effectLst/>
              </a:rPr>
              <a:t>Target audience:</a:t>
            </a:r>
            <a:r>
              <a:rPr lang="en-US" b="0" i="0" u="none" strike="noStrike" dirty="0">
                <a:solidFill>
                  <a:srgbClr val="C40E3E"/>
                </a:solidFill>
                <a:effectLst/>
              </a:rPr>
              <a:t> </a:t>
            </a:r>
            <a:r>
              <a:rPr lang="en-US" b="0" i="0" u="none" strike="noStrike" dirty="0">
                <a:effectLst/>
              </a:rPr>
              <a:t>military </a:t>
            </a:r>
            <a:r>
              <a:rPr lang="en-US" b="0" i="0" u="none" strike="noStrike" dirty="0">
                <a:solidFill>
                  <a:srgbClr val="000000"/>
                </a:solidFill>
                <a:effectLst/>
              </a:rPr>
              <a:t>communities and members, state and local leaders, community organizations, and the general public.</a:t>
            </a:r>
          </a:p>
        </p:txBody>
      </p:sp>
      <p:sp>
        <p:nvSpPr>
          <p:cNvPr id="7" name="Rectangle 6">
            <a:extLst>
              <a:ext uri="{FF2B5EF4-FFF2-40B4-BE49-F238E27FC236}">
                <a16:creationId xmlns:a16="http://schemas.microsoft.com/office/drawing/2014/main" id="{41515969-A135-865F-8429-4D8B405AC34F}"/>
              </a:ext>
            </a:extLst>
          </p:cNvPr>
          <p:cNvSpPr/>
          <p:nvPr/>
        </p:nvSpPr>
        <p:spPr>
          <a:xfrm>
            <a:off x="10284431" y="1"/>
            <a:ext cx="1907570" cy="1625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BC6CAC05-10B6-5D88-EA0B-5328CEBD2A02}"/>
              </a:ext>
            </a:extLst>
          </p:cNvPr>
          <p:cNvSpPr txBox="1">
            <a:spLocks/>
          </p:cNvSpPr>
          <p:nvPr/>
        </p:nvSpPr>
        <p:spPr>
          <a:xfrm>
            <a:off x="269240" y="843729"/>
            <a:ext cx="10515600" cy="5892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b="1" kern="1200">
                <a:solidFill>
                  <a:srgbClr val="0D8944"/>
                </a:solidFill>
                <a:latin typeface="Arial" panose="020B0604020202020204" pitchFamily="34" charset="0"/>
                <a:ea typeface="+mj-ea"/>
                <a:cs typeface="Arial" panose="020B0604020202020204" pitchFamily="34" charset="0"/>
              </a:defRPr>
            </a:lvl1pPr>
          </a:lstStyle>
          <a:p>
            <a:r>
              <a:rPr lang="en-US" sz="2000" b="0" i="1" dirty="0">
                <a:solidFill>
                  <a:srgbClr val="C40E3E"/>
                </a:solidFill>
              </a:rPr>
              <a:t>Land use technical assistance and guidance for local planners on compatible use issues</a:t>
            </a:r>
          </a:p>
        </p:txBody>
      </p:sp>
      <p:pic>
        <p:nvPicPr>
          <p:cNvPr id="3" name="Picture 2" descr="Logo&#10;&#10;Description automatically generated">
            <a:extLst>
              <a:ext uri="{FF2B5EF4-FFF2-40B4-BE49-F238E27FC236}">
                <a16:creationId xmlns:a16="http://schemas.microsoft.com/office/drawing/2014/main" id="{C3B00CC0-E385-FB86-299B-008C106DB2C8}"/>
              </a:ext>
            </a:extLst>
          </p:cNvPr>
          <p:cNvPicPr>
            <a:picLocks noChangeAspect="1"/>
          </p:cNvPicPr>
          <p:nvPr/>
        </p:nvPicPr>
        <p:blipFill>
          <a:blip r:embed="rId5"/>
          <a:stretch>
            <a:fillRect/>
          </a:stretch>
        </p:blipFill>
        <p:spPr>
          <a:xfrm>
            <a:off x="10387768" y="-94582"/>
            <a:ext cx="1700895" cy="1755861"/>
          </a:xfrm>
          <a:prstGeom prst="rect">
            <a:avLst/>
          </a:prstGeom>
        </p:spPr>
      </p:pic>
      <p:sp>
        <p:nvSpPr>
          <p:cNvPr id="15" name="TextBox 14">
            <a:extLst>
              <a:ext uri="{FF2B5EF4-FFF2-40B4-BE49-F238E27FC236}">
                <a16:creationId xmlns:a16="http://schemas.microsoft.com/office/drawing/2014/main" id="{60A1F8AD-DCE6-7B75-1FE1-54F20ED7FDE8}"/>
              </a:ext>
            </a:extLst>
          </p:cNvPr>
          <p:cNvSpPr txBox="1"/>
          <p:nvPr/>
        </p:nvSpPr>
        <p:spPr>
          <a:xfrm>
            <a:off x="9540204" y="1737831"/>
            <a:ext cx="2360184" cy="2185214"/>
          </a:xfrm>
          <a:prstGeom prst="rect">
            <a:avLst/>
          </a:prstGeom>
          <a:noFill/>
        </p:spPr>
        <p:txBody>
          <a:bodyPr wrap="square">
            <a:spAutoFit/>
          </a:bodyPr>
          <a:lstStyle/>
          <a:p>
            <a:pPr algn="ctr" rtl="0" fontAlgn="base">
              <a:spcBef>
                <a:spcPts val="0"/>
              </a:spcBef>
              <a:spcAft>
                <a:spcPts val="0"/>
              </a:spcAft>
            </a:pPr>
            <a:r>
              <a:rPr lang="en-US" sz="1600" b="1" i="0" u="none" strike="noStrike" dirty="0">
                <a:solidFill>
                  <a:schemeClr val="tx1">
                    <a:lumMod val="65000"/>
                    <a:lumOff val="35000"/>
                  </a:schemeClr>
                </a:solidFill>
                <a:effectLst/>
                <a:latin typeface="Open Sans" panose="020B0606030504020204" pitchFamily="34" charset="0"/>
              </a:rPr>
              <a:t>Website Tabs </a:t>
            </a:r>
          </a:p>
          <a:p>
            <a:pPr rtl="0" fontAlgn="base">
              <a:spcBef>
                <a:spcPts val="0"/>
              </a:spcBef>
              <a:spcAft>
                <a:spcPts val="0"/>
              </a:spcAft>
              <a:buFont typeface="Arial" panose="020B0604020202020204" pitchFamily="34" charset="0"/>
              <a:buChar char="•"/>
            </a:pPr>
            <a:r>
              <a:rPr lang="en-US" sz="1200" b="1" i="0" u="none" strike="noStrike" dirty="0">
                <a:solidFill>
                  <a:schemeClr val="tx1">
                    <a:lumMod val="65000"/>
                    <a:lumOff val="35000"/>
                  </a:schemeClr>
                </a:solidFill>
                <a:effectLst/>
                <a:latin typeface="Open Sans" panose="020B0606030504020204" pitchFamily="34" charset="0"/>
              </a:rPr>
              <a:t> About</a:t>
            </a:r>
          </a:p>
          <a:p>
            <a:pPr rtl="0" fontAlgn="base">
              <a:spcBef>
                <a:spcPts val="0"/>
              </a:spcBef>
              <a:spcAft>
                <a:spcPts val="0"/>
              </a:spcAft>
              <a:buFont typeface="Arial" panose="020B0604020202020204" pitchFamily="34" charset="0"/>
              <a:buChar char="•"/>
            </a:pPr>
            <a:r>
              <a:rPr lang="en-US" sz="1200" b="1" dirty="0">
                <a:solidFill>
                  <a:schemeClr val="tx1">
                    <a:lumMod val="65000"/>
                    <a:lumOff val="35000"/>
                  </a:schemeClr>
                </a:solidFill>
                <a:latin typeface="Open Sans" panose="020B0606030504020204" pitchFamily="34" charset="0"/>
              </a:rPr>
              <a:t> Military Installations in MD</a:t>
            </a:r>
          </a:p>
          <a:p>
            <a:pPr rtl="0" fontAlgn="base">
              <a:spcBef>
                <a:spcPts val="0"/>
              </a:spcBef>
              <a:spcAft>
                <a:spcPts val="0"/>
              </a:spcAft>
              <a:buFont typeface="Arial" panose="020B0604020202020204" pitchFamily="34" charset="0"/>
              <a:buChar char="•"/>
            </a:pPr>
            <a:r>
              <a:rPr lang="en-US" sz="1200" b="1" i="0" u="none" strike="noStrike" dirty="0">
                <a:solidFill>
                  <a:schemeClr val="tx1">
                    <a:lumMod val="65000"/>
                    <a:lumOff val="35000"/>
                  </a:schemeClr>
                </a:solidFill>
                <a:effectLst/>
                <a:latin typeface="Open Sans" panose="020B0606030504020204" pitchFamily="34" charset="0"/>
              </a:rPr>
              <a:t> Local Governments</a:t>
            </a:r>
          </a:p>
          <a:p>
            <a:pPr rtl="0" fontAlgn="base">
              <a:spcBef>
                <a:spcPts val="0"/>
              </a:spcBef>
              <a:spcAft>
                <a:spcPts val="0"/>
              </a:spcAft>
              <a:buFont typeface="Arial" panose="020B0604020202020204" pitchFamily="34" charset="0"/>
              <a:buChar char="•"/>
            </a:pPr>
            <a:r>
              <a:rPr lang="en-US" sz="1200" b="1" dirty="0">
                <a:solidFill>
                  <a:schemeClr val="tx1">
                    <a:lumMod val="65000"/>
                    <a:lumOff val="35000"/>
                  </a:schemeClr>
                </a:solidFill>
                <a:latin typeface="Open Sans" panose="020B0606030504020204" pitchFamily="34" charset="0"/>
              </a:rPr>
              <a:t> State Agencies</a:t>
            </a:r>
          </a:p>
          <a:p>
            <a:pPr rtl="0" fontAlgn="base">
              <a:spcBef>
                <a:spcPts val="0"/>
              </a:spcBef>
              <a:spcAft>
                <a:spcPts val="0"/>
              </a:spcAft>
              <a:buFont typeface="Arial" panose="020B0604020202020204" pitchFamily="34" charset="0"/>
              <a:buChar char="•"/>
            </a:pPr>
            <a:r>
              <a:rPr lang="en-US" sz="1200" b="1" i="0" u="none" strike="noStrike" dirty="0">
                <a:solidFill>
                  <a:schemeClr val="tx1">
                    <a:lumMod val="65000"/>
                    <a:lumOff val="35000"/>
                  </a:schemeClr>
                </a:solidFill>
                <a:effectLst/>
                <a:latin typeface="Open Sans" panose="020B0606030504020204" pitchFamily="34" charset="0"/>
              </a:rPr>
              <a:t> Federal Agenc</a:t>
            </a:r>
            <a:r>
              <a:rPr lang="en-US" sz="1200" b="1" dirty="0">
                <a:solidFill>
                  <a:schemeClr val="tx1">
                    <a:lumMod val="65000"/>
                    <a:lumOff val="35000"/>
                  </a:schemeClr>
                </a:solidFill>
                <a:latin typeface="Open Sans" panose="020B0606030504020204" pitchFamily="34" charset="0"/>
              </a:rPr>
              <a:t>ies </a:t>
            </a:r>
          </a:p>
          <a:p>
            <a:pPr rtl="0" fontAlgn="base">
              <a:spcBef>
                <a:spcPts val="0"/>
              </a:spcBef>
              <a:spcAft>
                <a:spcPts val="0"/>
              </a:spcAft>
              <a:buFont typeface="Arial" panose="020B0604020202020204" pitchFamily="34" charset="0"/>
              <a:buChar char="•"/>
            </a:pPr>
            <a:r>
              <a:rPr lang="en-US" sz="1200" b="1" i="0" u="none" strike="noStrike" dirty="0">
                <a:solidFill>
                  <a:schemeClr val="tx1">
                    <a:lumMod val="65000"/>
                    <a:lumOff val="35000"/>
                  </a:schemeClr>
                </a:solidFill>
                <a:effectLst/>
                <a:latin typeface="Open Sans" panose="020B0606030504020204" pitchFamily="34" charset="0"/>
              </a:rPr>
              <a:t> Resources</a:t>
            </a:r>
          </a:p>
          <a:p>
            <a:pPr rtl="0" fontAlgn="base">
              <a:spcBef>
                <a:spcPts val="0"/>
              </a:spcBef>
              <a:spcAft>
                <a:spcPts val="0"/>
              </a:spcAft>
              <a:buFont typeface="Arial" panose="020B0604020202020204" pitchFamily="34" charset="0"/>
              <a:buChar char="•"/>
            </a:pPr>
            <a:r>
              <a:rPr lang="en-US" sz="1200" b="1" dirty="0">
                <a:solidFill>
                  <a:schemeClr val="tx1">
                    <a:lumMod val="65000"/>
                    <a:lumOff val="35000"/>
                  </a:schemeClr>
                </a:solidFill>
                <a:latin typeface="Open Sans" panose="020B0606030504020204" pitchFamily="34" charset="0"/>
              </a:rPr>
              <a:t> Community Compatibility     </a:t>
            </a:r>
          </a:p>
          <a:p>
            <a:pPr rtl="0" fontAlgn="base">
              <a:spcBef>
                <a:spcPts val="0"/>
              </a:spcBef>
              <a:spcAft>
                <a:spcPts val="0"/>
              </a:spcAft>
            </a:pPr>
            <a:r>
              <a:rPr lang="en-US" sz="1200" b="1" dirty="0">
                <a:solidFill>
                  <a:schemeClr val="tx1">
                    <a:lumMod val="65000"/>
                    <a:lumOff val="35000"/>
                  </a:schemeClr>
                </a:solidFill>
                <a:latin typeface="Open Sans" panose="020B0606030504020204" pitchFamily="34" charset="0"/>
              </a:rPr>
              <a:t>  Handbook</a:t>
            </a:r>
          </a:p>
          <a:p>
            <a:pPr rtl="0" fontAlgn="base">
              <a:spcBef>
                <a:spcPts val="0"/>
              </a:spcBef>
              <a:spcAft>
                <a:spcPts val="0"/>
              </a:spcAft>
              <a:buFont typeface="Arial" panose="020B0604020202020204" pitchFamily="34" charset="0"/>
              <a:buChar char="•"/>
            </a:pPr>
            <a:r>
              <a:rPr lang="en-US" sz="1200" b="1" i="0" u="none" strike="noStrike" dirty="0">
                <a:solidFill>
                  <a:schemeClr val="tx1">
                    <a:lumMod val="65000"/>
                    <a:lumOff val="35000"/>
                  </a:schemeClr>
                </a:solidFill>
                <a:effectLst/>
                <a:latin typeface="Open Sans" panose="020B0606030504020204" pitchFamily="34" charset="0"/>
              </a:rPr>
              <a:t> Community Information </a:t>
            </a:r>
          </a:p>
          <a:p>
            <a:pPr rtl="0" fontAlgn="base">
              <a:spcBef>
                <a:spcPts val="0"/>
              </a:spcBef>
              <a:spcAft>
                <a:spcPts val="0"/>
              </a:spcAft>
            </a:pPr>
            <a:r>
              <a:rPr lang="en-US" sz="1200" b="1" i="0" u="none" strike="noStrike" dirty="0">
                <a:solidFill>
                  <a:schemeClr val="tx1">
                    <a:lumMod val="65000"/>
                    <a:lumOff val="35000"/>
                  </a:schemeClr>
                </a:solidFill>
                <a:effectLst/>
                <a:latin typeface="Open Sans" panose="020B0606030504020204" pitchFamily="34" charset="0"/>
              </a:rPr>
              <a:t>  and Events</a:t>
            </a:r>
            <a:endParaRPr lang="en-US" sz="1200" i="0" u="none" strike="noStrike" dirty="0">
              <a:solidFill>
                <a:schemeClr val="tx1">
                  <a:lumMod val="65000"/>
                  <a:lumOff val="35000"/>
                </a:schemeClr>
              </a:solidFill>
              <a:effectLst/>
              <a:latin typeface="Arial" panose="020B0604020202020204" pitchFamily="34" charset="0"/>
            </a:endParaRPr>
          </a:p>
        </p:txBody>
      </p:sp>
      <p:pic>
        <p:nvPicPr>
          <p:cNvPr id="19" name="Picture 18">
            <a:extLst>
              <a:ext uri="{FF2B5EF4-FFF2-40B4-BE49-F238E27FC236}">
                <a16:creationId xmlns:a16="http://schemas.microsoft.com/office/drawing/2014/main" id="{16976A03-8F02-4A66-544E-491F2E541CCA}"/>
              </a:ext>
            </a:extLst>
          </p:cNvPr>
          <p:cNvPicPr>
            <a:picLocks noChangeAspect="1"/>
          </p:cNvPicPr>
          <p:nvPr/>
        </p:nvPicPr>
        <p:blipFill>
          <a:blip r:embed="rId6"/>
          <a:stretch>
            <a:fillRect/>
          </a:stretch>
        </p:blipFill>
        <p:spPr>
          <a:xfrm>
            <a:off x="8963625" y="4091770"/>
            <a:ext cx="1586646" cy="2057927"/>
          </a:xfrm>
          <a:prstGeom prst="rect">
            <a:avLst/>
          </a:prstGeom>
          <a:ln>
            <a:solidFill>
              <a:schemeClr val="tx1">
                <a:lumMod val="50000"/>
                <a:lumOff val="5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03202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9D33E21-7928-539B-14B4-91CAEE21656D}"/>
              </a:ext>
            </a:extLst>
          </p:cNvPr>
          <p:cNvSpPr>
            <a:spLocks noGrp="1"/>
          </p:cNvSpPr>
          <p:nvPr>
            <p:ph sz="half" idx="1"/>
          </p:nvPr>
        </p:nvSpPr>
        <p:spPr>
          <a:xfrm>
            <a:off x="838200" y="1825624"/>
            <a:ext cx="5181600" cy="4498975"/>
          </a:xfrm>
        </p:spPr>
        <p:txBody>
          <a:bodyPr>
            <a:normAutofit fontScale="92500" lnSpcReduction="10000"/>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600" b="1" i="0" u="none" strike="noStrike" kern="1200" cap="none" spc="-10" normalizeH="0" baseline="0" noProof="0" dirty="0">
                <a:ln>
                  <a:noFill/>
                </a:ln>
                <a:solidFill>
                  <a:prstClr val="black"/>
                </a:solidFill>
                <a:effectLst/>
                <a:uLnTx/>
                <a:uFillTx/>
                <a:latin typeface="Calibri" panose="020F0502020204030204"/>
                <a:ea typeface="+mn-ea"/>
                <a:cs typeface="+mn-cs"/>
              </a:rPr>
              <a:t>Jennifer Chiasson</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10" normalizeH="0" baseline="0" noProof="0" dirty="0">
                <a:ln>
                  <a:noFill/>
                </a:ln>
                <a:solidFill>
                  <a:prstClr val="black"/>
                </a:solidFill>
                <a:effectLst/>
                <a:uLnTx/>
                <a:uFillTx/>
                <a:latin typeface="Calibri" panose="020F0502020204030204"/>
                <a:ea typeface="+mn-ea"/>
                <a:cs typeface="+mn-cs"/>
              </a:rPr>
              <a:t>Senior Grant Manager, Office of Military and Federal Affairs</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Jennifer.Chiasson@maryland.gov</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1400" b="1" i="0" u="none" strike="noStrike" kern="1200" cap="none" spc="-10" normalizeH="0" baseline="0" noProof="0" dirty="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410-767-6445</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sz="1300" dirty="0"/>
          </a:p>
          <a:p>
            <a:pPr marL="0" indent="0" algn="ctr">
              <a:buNone/>
            </a:pPr>
            <a:r>
              <a:rPr lang="en-US" sz="1300" dirty="0"/>
              <a:t>Additional project information can be found here: </a:t>
            </a:r>
            <a:r>
              <a:rPr lang="en-US" sz="1300" dirty="0">
                <a:hlinkClick r:id="rId4"/>
              </a:rPr>
              <a:t>https://commerce.maryland.gov/compatibleuse</a:t>
            </a:r>
            <a:r>
              <a:rPr lang="en-US" sz="1300" dirty="0"/>
              <a:t> </a:t>
            </a:r>
          </a:p>
          <a:p>
            <a:pPr marL="0" indent="0">
              <a:buNone/>
            </a:pPr>
            <a:endParaRPr lang="en-US" dirty="0"/>
          </a:p>
        </p:txBody>
      </p:sp>
      <p:sp>
        <p:nvSpPr>
          <p:cNvPr id="7" name="Content Placeholder 6">
            <a:extLst>
              <a:ext uri="{FF2B5EF4-FFF2-40B4-BE49-F238E27FC236}">
                <a16:creationId xmlns:a16="http://schemas.microsoft.com/office/drawing/2014/main" id="{1A61BAE0-E30E-D039-15F6-CE8A34FE49E3}"/>
              </a:ext>
            </a:extLst>
          </p:cNvPr>
          <p:cNvSpPr>
            <a:spLocks noGrp="1"/>
          </p:cNvSpPr>
          <p:nvPr>
            <p:ph sz="half" idx="2"/>
          </p:nvPr>
        </p:nvSpPr>
        <p:spPr>
          <a:xfrm>
            <a:off x="6172200" y="1825625"/>
            <a:ext cx="5181600" cy="4662170"/>
          </a:xfrm>
        </p:spPr>
        <p:txBody>
          <a:bodyPr>
            <a:normAutofit fontScale="77500" lnSpcReduction="20000"/>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900" b="1" i="0" u="none" strike="noStrike" kern="1200" cap="none" spc="-10" normalizeH="0" baseline="0" noProof="0" dirty="0">
                <a:ln>
                  <a:noFill/>
                </a:ln>
                <a:solidFill>
                  <a:prstClr val="black"/>
                </a:solidFill>
                <a:effectLst/>
                <a:uLnTx/>
                <a:uFillTx/>
                <a:latin typeface="Calibri" panose="020F0502020204030204"/>
                <a:ea typeface="+mn-ea"/>
                <a:cs typeface="+mn-cs"/>
              </a:rPr>
              <a:t>Sarah Diehl</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700" b="0" i="0" u="none" strike="noStrike" kern="1200" cap="none" spc="-10" normalizeH="0" baseline="0" noProof="0" dirty="0">
                <a:ln>
                  <a:noFill/>
                </a:ln>
                <a:solidFill>
                  <a:prstClr val="black"/>
                </a:solidFill>
                <a:effectLst/>
                <a:uLnTx/>
                <a:uFillTx/>
                <a:latin typeface="Calibri" panose="020F0502020204030204"/>
                <a:ea typeface="+mn-ea"/>
                <a:cs typeface="+mn-cs"/>
              </a:rPr>
              <a:t>Compatible Use Community Planning Liaison </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sarah.diehl@maryland.gov</a:t>
            </a: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700" b="1" i="0" u="none" strike="noStrike" kern="1200" cap="none" spc="-10" normalizeH="0" baseline="0" noProof="0" dirty="0">
                <a:ln>
                  <a:noFill/>
                </a:ln>
                <a:solidFill>
                  <a:prstClr val="black"/>
                </a:solidFill>
                <a:effectLst/>
                <a:uLnTx/>
                <a:uFillTx/>
                <a:latin typeface="Calibri" panose="020F0502020204030204"/>
                <a:ea typeface="+mn-ea"/>
                <a:cs typeface="+mn-cs"/>
              </a:rPr>
              <a:t> </a:t>
            </a:r>
            <a:r>
              <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rPr>
              <a:t>410-767-4547</a:t>
            </a:r>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a:buNone/>
            </a:pPr>
            <a:endParaRPr lang="en-US" dirty="0"/>
          </a:p>
          <a:p>
            <a:pPr marL="0" indent="0" algn="ctr" fontAlgn="base">
              <a:lnSpc>
                <a:spcPct val="110000"/>
              </a:lnSpc>
              <a:spcBef>
                <a:spcPts val="0"/>
              </a:spcBef>
              <a:buNone/>
            </a:pPr>
            <a:endParaRPr lang="en-US" sz="1000" b="1" spc="-10" dirty="0">
              <a:solidFill>
                <a:srgbClr val="C40E3E"/>
              </a:solidFill>
            </a:endParaRPr>
          </a:p>
          <a:p>
            <a:pPr marL="0" indent="0" algn="ctr" fontAlgn="base">
              <a:lnSpc>
                <a:spcPct val="110000"/>
              </a:lnSpc>
              <a:spcBef>
                <a:spcPts val="0"/>
              </a:spcBef>
              <a:buNone/>
            </a:pPr>
            <a:endParaRPr lang="en-US" sz="1400" b="1" spc="-10" dirty="0"/>
          </a:p>
          <a:p>
            <a:pPr marL="0" indent="0" algn="ctr" fontAlgn="base">
              <a:lnSpc>
                <a:spcPct val="110000"/>
              </a:lnSpc>
              <a:spcBef>
                <a:spcPts val="0"/>
              </a:spcBef>
              <a:buNone/>
            </a:pPr>
            <a:endParaRPr lang="en-US" sz="1500" b="1" spc="-10" dirty="0"/>
          </a:p>
          <a:p>
            <a:pPr marL="0" indent="0" algn="ctr" fontAlgn="base">
              <a:lnSpc>
                <a:spcPct val="110000"/>
              </a:lnSpc>
              <a:spcBef>
                <a:spcPts val="0"/>
              </a:spcBef>
              <a:buNone/>
            </a:pPr>
            <a:endParaRPr lang="en-US" sz="1500" b="1" spc="-10" dirty="0"/>
          </a:p>
          <a:p>
            <a:pPr marL="0" indent="0" algn="ctr" fontAlgn="base">
              <a:lnSpc>
                <a:spcPct val="110000"/>
              </a:lnSpc>
              <a:spcBef>
                <a:spcPts val="0"/>
              </a:spcBef>
              <a:buNone/>
            </a:pPr>
            <a:endParaRPr lang="en-US" sz="1500" spc="-10" dirty="0"/>
          </a:p>
          <a:p>
            <a:pPr marL="0" indent="0" algn="ctr" fontAlgn="base">
              <a:lnSpc>
                <a:spcPct val="110000"/>
              </a:lnSpc>
              <a:spcBef>
                <a:spcPts val="0"/>
              </a:spcBef>
              <a:buNone/>
            </a:pPr>
            <a:endParaRPr lang="en-US" sz="1500" b="1" spc="-10" dirty="0"/>
          </a:p>
          <a:p>
            <a:pPr marL="0" indent="0" algn="ctr" fontAlgn="base">
              <a:lnSpc>
                <a:spcPct val="110000"/>
              </a:lnSpc>
              <a:spcBef>
                <a:spcPts val="0"/>
              </a:spcBef>
              <a:buNone/>
            </a:pPr>
            <a:endParaRPr lang="en-US" sz="300" b="1" spc="-10" dirty="0"/>
          </a:p>
          <a:p>
            <a:pPr marL="0" indent="0" algn="ctr" fontAlgn="base">
              <a:lnSpc>
                <a:spcPct val="110000"/>
              </a:lnSpc>
              <a:spcBef>
                <a:spcPts val="0"/>
              </a:spcBef>
              <a:buNone/>
            </a:pPr>
            <a:endParaRPr lang="en-US" sz="1000" b="1" spc="-10" dirty="0"/>
          </a:p>
          <a:p>
            <a:pPr marL="0" indent="0" algn="ctr" fontAlgn="base">
              <a:lnSpc>
                <a:spcPct val="110000"/>
              </a:lnSpc>
              <a:spcBef>
                <a:spcPts val="0"/>
              </a:spcBef>
              <a:buNone/>
            </a:pPr>
            <a:r>
              <a:rPr lang="en-US" sz="1500" b="1" spc="-10" dirty="0"/>
              <a:t>Website coming soon at: </a:t>
            </a:r>
          </a:p>
          <a:p>
            <a:pPr marL="0" indent="0" algn="ctr" fontAlgn="base">
              <a:lnSpc>
                <a:spcPct val="110000"/>
              </a:lnSpc>
              <a:spcBef>
                <a:spcPts val="0"/>
              </a:spcBef>
              <a:buNone/>
            </a:pPr>
            <a:r>
              <a:rPr lang="en-US" sz="1500" b="1" spc="-10" dirty="0"/>
              <a:t>militarycompatibility.maryland.gov  </a:t>
            </a:r>
            <a:endParaRPr lang="en-US" sz="1500" dirty="0"/>
          </a:p>
          <a:p>
            <a:pPr marL="0" indent="0">
              <a:buNone/>
            </a:pPr>
            <a:endParaRPr lang="en-US" sz="1000" dirty="0"/>
          </a:p>
          <a:p>
            <a:pPr marL="0" indent="0">
              <a:buNone/>
            </a:pPr>
            <a:endParaRPr lang="en-US" dirty="0"/>
          </a:p>
        </p:txBody>
      </p:sp>
      <p:sp>
        <p:nvSpPr>
          <p:cNvPr id="4" name="Slide Number Placeholder 3">
            <a:extLst>
              <a:ext uri="{FF2B5EF4-FFF2-40B4-BE49-F238E27FC236}">
                <a16:creationId xmlns:a16="http://schemas.microsoft.com/office/drawing/2014/main" id="{7F817732-F59F-63C8-7A80-CFA148C1BF00}"/>
              </a:ext>
            </a:extLst>
          </p:cNvPr>
          <p:cNvSpPr>
            <a:spLocks noGrp="1"/>
          </p:cNvSpPr>
          <p:nvPr>
            <p:ph type="sldNum" sz="quarter" idx="12"/>
          </p:nvPr>
        </p:nvSpPr>
        <p:spPr/>
        <p:txBody>
          <a:bodyPr/>
          <a:lstStyle/>
          <a:p>
            <a:fld id="{84ADE31B-F165-2A41-898D-EBA6D617C9F8}" type="slidenum">
              <a:rPr lang="en-US" smtClean="0"/>
              <a:t>8</a:t>
            </a:fld>
            <a:endParaRPr lang="en-US"/>
          </a:p>
        </p:txBody>
      </p:sp>
      <p:sp>
        <p:nvSpPr>
          <p:cNvPr id="5" name="Title 4">
            <a:extLst>
              <a:ext uri="{FF2B5EF4-FFF2-40B4-BE49-F238E27FC236}">
                <a16:creationId xmlns:a16="http://schemas.microsoft.com/office/drawing/2014/main" id="{95C086E1-B47D-9017-38DE-2656B297E977}"/>
              </a:ext>
            </a:extLst>
          </p:cNvPr>
          <p:cNvSpPr>
            <a:spLocks noGrp="1"/>
          </p:cNvSpPr>
          <p:nvPr>
            <p:ph type="title"/>
          </p:nvPr>
        </p:nvSpPr>
        <p:spPr/>
        <p:txBody>
          <a:bodyPr/>
          <a:lstStyle/>
          <a:p>
            <a:r>
              <a:rPr lang="en-US" dirty="0">
                <a:solidFill>
                  <a:schemeClr val="tx1"/>
                </a:solidFill>
              </a:rPr>
              <a:t>Thank you!</a:t>
            </a:r>
          </a:p>
        </p:txBody>
      </p:sp>
      <p:pic>
        <p:nvPicPr>
          <p:cNvPr id="8" name="Picture 7" descr="Logo, company name&#10;&#10;Description automatically generated">
            <a:extLst>
              <a:ext uri="{FF2B5EF4-FFF2-40B4-BE49-F238E27FC236}">
                <a16:creationId xmlns:a16="http://schemas.microsoft.com/office/drawing/2014/main" id="{543F75AE-42E3-107D-2D28-53BF7685CA22}"/>
              </a:ext>
            </a:extLst>
          </p:cNvPr>
          <p:cNvPicPr>
            <a:picLocks noChangeAspect="1"/>
          </p:cNvPicPr>
          <p:nvPr/>
        </p:nvPicPr>
        <p:blipFill>
          <a:blip r:embed="rId6"/>
          <a:stretch>
            <a:fillRect/>
          </a:stretch>
        </p:blipFill>
        <p:spPr>
          <a:xfrm>
            <a:off x="1982876" y="920795"/>
            <a:ext cx="1242800" cy="904830"/>
          </a:xfrm>
          <a:prstGeom prst="rect">
            <a:avLst/>
          </a:prstGeom>
        </p:spPr>
      </p:pic>
      <p:pic>
        <p:nvPicPr>
          <p:cNvPr id="9" name="Picture 8" descr="Icon&#10;&#10;Description automatically generated">
            <a:extLst>
              <a:ext uri="{FF2B5EF4-FFF2-40B4-BE49-F238E27FC236}">
                <a16:creationId xmlns:a16="http://schemas.microsoft.com/office/drawing/2014/main" id="{4EF7FD38-E798-452F-2D8A-158AE6314609}"/>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7264256" y="863908"/>
            <a:ext cx="1173575" cy="947766"/>
          </a:xfrm>
          <a:prstGeom prst="rect">
            <a:avLst/>
          </a:prstGeom>
          <a:effectLst/>
        </p:spPr>
      </p:pic>
      <p:pic>
        <p:nvPicPr>
          <p:cNvPr id="2" name="Picture 1" descr="Qr code&#10;&#10;Description automatically generated">
            <a:extLst>
              <a:ext uri="{FF2B5EF4-FFF2-40B4-BE49-F238E27FC236}">
                <a16:creationId xmlns:a16="http://schemas.microsoft.com/office/drawing/2014/main" id="{311DC3FC-466A-D17D-F517-99B6E540598B}"/>
              </a:ext>
            </a:extLst>
          </p:cNvPr>
          <p:cNvPicPr>
            <a:picLocks noChangeAspect="1"/>
          </p:cNvPicPr>
          <p:nvPr/>
        </p:nvPicPr>
        <p:blipFill rotWithShape="1">
          <a:blip r:embed="rId8"/>
          <a:srcRect l="7134" t="8289" r="7931" b="9169"/>
          <a:stretch/>
        </p:blipFill>
        <p:spPr>
          <a:xfrm>
            <a:off x="1675563" y="2529113"/>
            <a:ext cx="3506873" cy="3408092"/>
          </a:xfrm>
          <a:prstGeom prst="rect">
            <a:avLst/>
          </a:prstGeom>
        </p:spPr>
      </p:pic>
      <p:pic>
        <p:nvPicPr>
          <p:cNvPr id="3" name="Picture 2" descr="Qr code&#10;&#10;Description automatically generated">
            <a:extLst>
              <a:ext uri="{FF2B5EF4-FFF2-40B4-BE49-F238E27FC236}">
                <a16:creationId xmlns:a16="http://schemas.microsoft.com/office/drawing/2014/main" id="{18DEAD16-C9A7-62C5-B6B4-8C080BFD223D}"/>
              </a:ext>
            </a:extLst>
          </p:cNvPr>
          <p:cNvPicPr>
            <a:picLocks noChangeAspect="1"/>
          </p:cNvPicPr>
          <p:nvPr/>
        </p:nvPicPr>
        <p:blipFill rotWithShape="1">
          <a:blip r:embed="rId9"/>
          <a:srcRect l="5938" t="6262" r="6137" b="7015"/>
          <a:stretch/>
        </p:blipFill>
        <p:spPr>
          <a:xfrm>
            <a:off x="7035342" y="2514575"/>
            <a:ext cx="3455315" cy="3408092"/>
          </a:xfrm>
          <a:prstGeom prst="rect">
            <a:avLst/>
          </a:prstGeom>
        </p:spPr>
      </p:pic>
      <p:pic>
        <p:nvPicPr>
          <p:cNvPr id="11" name="Picture 10" descr="Logo&#10;&#10;Description automatically generated">
            <a:extLst>
              <a:ext uri="{FF2B5EF4-FFF2-40B4-BE49-F238E27FC236}">
                <a16:creationId xmlns:a16="http://schemas.microsoft.com/office/drawing/2014/main" id="{0CEC2581-647E-387E-23F4-EA4659722286}"/>
              </a:ext>
            </a:extLst>
          </p:cNvPr>
          <p:cNvPicPr>
            <a:picLocks noChangeAspect="1"/>
          </p:cNvPicPr>
          <p:nvPr/>
        </p:nvPicPr>
        <p:blipFill>
          <a:blip r:embed="rId10"/>
          <a:stretch>
            <a:fillRect/>
          </a:stretch>
        </p:blipFill>
        <p:spPr>
          <a:xfrm>
            <a:off x="3428999" y="920795"/>
            <a:ext cx="1831246" cy="964660"/>
          </a:xfrm>
          <a:prstGeom prst="rect">
            <a:avLst/>
          </a:prstGeom>
        </p:spPr>
      </p:pic>
      <p:pic>
        <p:nvPicPr>
          <p:cNvPr id="12" name="Picture 11" descr="Logo&#10;&#10;Description automatically generated">
            <a:extLst>
              <a:ext uri="{FF2B5EF4-FFF2-40B4-BE49-F238E27FC236}">
                <a16:creationId xmlns:a16="http://schemas.microsoft.com/office/drawing/2014/main" id="{50273496-E3FC-E56B-2901-3C12C68BEEF8}"/>
              </a:ext>
            </a:extLst>
          </p:cNvPr>
          <p:cNvPicPr>
            <a:picLocks noChangeAspect="1"/>
          </p:cNvPicPr>
          <p:nvPr/>
        </p:nvPicPr>
        <p:blipFill>
          <a:blip r:embed="rId11"/>
          <a:stretch>
            <a:fillRect/>
          </a:stretch>
        </p:blipFill>
        <p:spPr>
          <a:xfrm>
            <a:off x="8762999" y="820093"/>
            <a:ext cx="1242801" cy="1117226"/>
          </a:xfrm>
          <a:prstGeom prst="rect">
            <a:avLst/>
          </a:prstGeom>
        </p:spPr>
      </p:pic>
      <p:cxnSp>
        <p:nvCxnSpPr>
          <p:cNvPr id="14" name="Straight Connector 13">
            <a:extLst>
              <a:ext uri="{FF2B5EF4-FFF2-40B4-BE49-F238E27FC236}">
                <a16:creationId xmlns:a16="http://schemas.microsoft.com/office/drawing/2014/main" id="{364A7F63-83B1-F957-6A1C-84F307DA21C6}"/>
              </a:ext>
            </a:extLst>
          </p:cNvPr>
          <p:cNvCxnSpPr/>
          <p:nvPr/>
        </p:nvCxnSpPr>
        <p:spPr>
          <a:xfrm>
            <a:off x="6108700" y="920795"/>
            <a:ext cx="0" cy="5403804"/>
          </a:xfrm>
          <a:prstGeom prst="line">
            <a:avLst/>
          </a:prstGeom>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555600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BED Document" ma:contentTypeID="0x010100F85EC8E5C9B0489D93DBD9C0230BACE20082991369AFCDCD4B8CDE0EA3F9BB1C55" ma:contentTypeVersion="5" ma:contentTypeDescription="A base content type for all documents (PDFs, Word etc.) Stored on the Choose Maryland site." ma:contentTypeScope="" ma:versionID="da4896cec2b68aca529e1f80e0f81862">
  <xsd:schema xmlns:xsd="http://www.w3.org/2001/XMLSchema" xmlns:xs="http://www.w3.org/2001/XMLSchema" xmlns:p="http://schemas.microsoft.com/office/2006/metadata/properties" xmlns:ns2="fe65a5c0-4b70-48ad-bd3c-a58930fe6bf0" xmlns:ns3="http://schemas.microsoft.com/sharepoint/v3/fields" xmlns:ns4="41b98f11-f93d-4369-a679-296cd84f2cc6" targetNamespace="http://schemas.microsoft.com/office/2006/metadata/properties" ma:root="true" ma:fieldsID="bb77ccb216bfa049880bc7e32f01a9da" ns2:_="" ns3:_="" ns4:_="">
    <xsd:import namespace="fe65a5c0-4b70-48ad-bd3c-a58930fe6bf0"/>
    <xsd:import namespace="http://schemas.microsoft.com/sharepoint/v3/fields"/>
    <xsd:import namespace="41b98f11-f93d-4369-a679-296cd84f2cc6"/>
    <xsd:element name="properties">
      <xsd:complexType>
        <xsd:sequence>
          <xsd:element name="documentManagement">
            <xsd:complexType>
              <xsd:all>
                <xsd:element ref="ns3:DocumentType_1" minOccurs="0"/>
                <xsd:element ref="ns3:SecondaryLabel_1" minOccurs="0"/>
                <xsd:element ref="ns2:TaxCatchAll" minOccurs="0"/>
                <xsd:element ref="ns4:PublishYea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65a5c0-4b70-48ad-bd3c-a58930fe6bf0"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df478987-5046-4633-8e2b-c4dbbba31ed5}" ma:internalName="TaxCatchAll" ma:readOnly="false" ma:showField="CatchAllData" ma:web="fe65a5c0-4b70-48ad-bd3c-a58930fe6bf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DocumentType_1" ma:index="9" nillable="true" ma:taxonomy="true" ma:internalName="DocumentType_1" ma:taxonomyFieldName="DocumentType" ma:displayName="Document Type" ma:fieldId="{a5a99cb3-0cfd-4a9e-973b-54609989c791}" ma:taxonomyMulti="true" ma:sspId="655ef90c-0693-49d9-a49b-b191d110f43d" ma:termSetId="c023ec7f-acd2-494d-8b22-faf33d58c9ac" ma:anchorId="18eab374-c469-4275-8d4f-58d549b59a7c" ma:open="false" ma:isKeyword="false">
      <xsd:complexType>
        <xsd:sequence>
          <xsd:element ref="pc:Terms" minOccurs="0" maxOccurs="1"/>
        </xsd:sequence>
      </xsd:complexType>
    </xsd:element>
    <xsd:element name="SecondaryLabel_1" ma:index="10" nillable="true" ma:taxonomy="true" ma:internalName="SecondaryLabel_1" ma:taxonomyFieldName="SecondaryLabel" ma:displayName="Secondary Label" ma:fieldId="{db8240f9-e819-42ce-b2a0-337b696460fc}" ma:taxonomyMulti="true" ma:sspId="655ef90c-0693-49d9-a49b-b191d110f43d" ma:termSetId="c023ec7f-acd2-494d-8b22-faf33d58c9ac" ma:anchorId="ceb77abd-e7e3-4a2a-9954-768c20a59fd8"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1b98f11-f93d-4369-a679-296cd84f2cc6" elementFormDefault="qualified">
    <xsd:import namespace="http://schemas.microsoft.com/office/2006/documentManagement/types"/>
    <xsd:import namespace="http://schemas.microsoft.com/office/infopath/2007/PartnerControls"/>
    <xsd:element name="PublishYear" ma:index="13" nillable="true" ma:displayName="Year" ma:decimals="0" ma:internalName="PublishYear" ma:percentage="FALSE">
      <xsd:simpleType>
        <xsd:restriction base="dms:Number">
          <xsd:minInclusive value="1788"/>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Year xmlns="41b98f11-f93d-4369-a679-296cd84f2cc6">2022</PublishYear>
    <TaxCatchAll xmlns="fe65a5c0-4b70-48ad-bd3c-a58930fe6bf0"/>
    <SecondaryLabel_1 xmlns="http://schemas.microsoft.com/sharepoint/v3/fields">
      <Terms xmlns="http://schemas.microsoft.com/office/infopath/2007/PartnerControls"/>
    </SecondaryLabel_1>
    <DocumentType_1 xmlns="http://schemas.microsoft.com/sharepoint/v3/fields">
      <Terms xmlns="http://schemas.microsoft.com/office/infopath/2007/PartnerControls"/>
    </DocumentType_1>
  </documentManagement>
</p:properties>
</file>

<file path=customXml/itemProps1.xml><?xml version="1.0" encoding="utf-8"?>
<ds:datastoreItem xmlns:ds="http://schemas.openxmlformats.org/officeDocument/2006/customXml" ds:itemID="{B943711B-2C8D-42A2-929C-33E8C2934A9A}"/>
</file>

<file path=customXml/itemProps2.xml><?xml version="1.0" encoding="utf-8"?>
<ds:datastoreItem xmlns:ds="http://schemas.openxmlformats.org/officeDocument/2006/customXml" ds:itemID="{A35BA10F-C872-4CBF-9C3A-622D39800BE1}"/>
</file>

<file path=customXml/itemProps3.xml><?xml version="1.0" encoding="utf-8"?>
<ds:datastoreItem xmlns:ds="http://schemas.openxmlformats.org/officeDocument/2006/customXml" ds:itemID="{5A9EBBA0-5C06-4215-B989-1993BEB81B99}"/>
</file>

<file path=docProps/app.xml><?xml version="1.0" encoding="utf-8"?>
<Properties xmlns="http://schemas.openxmlformats.org/officeDocument/2006/extended-properties" xmlns:vt="http://schemas.openxmlformats.org/officeDocument/2006/docPropsVTypes">
  <TotalTime>225</TotalTime>
  <Words>861</Words>
  <Application>Microsoft Office PowerPoint</Application>
  <PresentationFormat>Widescreen</PresentationFormat>
  <Paragraphs>117</Paragraphs>
  <Slides>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Open Sans</vt:lpstr>
      <vt:lpstr>Symbol</vt:lpstr>
      <vt:lpstr>Calibri</vt:lpstr>
      <vt:lpstr>Wingdings</vt:lpstr>
      <vt:lpstr>1_Office Theme</vt:lpstr>
      <vt:lpstr>Maryland Compatible Energy Siting Project</vt:lpstr>
      <vt:lpstr>How We Got Here: Maryland’s Compatible Use Plan</vt:lpstr>
      <vt:lpstr>What is the Maryland Compatible Energy Siting Project?</vt:lpstr>
      <vt:lpstr>Why is the Project Important?</vt:lpstr>
      <vt:lpstr>Project Report: Overview</vt:lpstr>
      <vt:lpstr>Enhanced Smart DG+ Tool Demo</vt:lpstr>
      <vt:lpstr>Compatible Use Website and Handbook</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Maryland Compatible Energy Siting Project - MMIC Presentation</dc:title>
  <dc:creator>Jennifer Chiasson</dc:creator>
  <cp:lastModifiedBy>Jennifer Chiasson</cp:lastModifiedBy>
  <cp:revision>17</cp:revision>
  <dcterms:created xsi:type="dcterms:W3CDTF">2022-12-05T14:45:19Z</dcterms:created>
  <dcterms:modified xsi:type="dcterms:W3CDTF">2022-12-08T17:19:56Z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0x010100F85EC8E5C9B0489D93DBD9C0230BACE20082991369AFCDCD4B8CDE0EA3F9BB1C55</vt:lpwstr>
  </property>
  <property fmtid="{D5CDD505-2E9C-101B-9397-08002B2CF9AE}" pid="3" name="TaxKeyword">
    <vt:lpwstr/>
  </property>
  <property fmtid="{D5CDD505-2E9C-101B-9397-08002B2CF9AE}" pid="4" name="SecondaryLabel">
    <vt:lpwstr/>
  </property>
  <property fmtid="{D5CDD505-2E9C-101B-9397-08002B2CF9AE}" pid="5" name="DocumentType">
    <vt:lpwstr/>
  </property>
  <property fmtid="{D5CDD505-2E9C-101B-9397-08002B2CF9AE}" pid="6" name="TaxKeywordTaxHTField">
    <vt:lpwstr/>
  </property>
</Properties>
</file>