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56" r:id="rId6"/>
    <p:sldId id="257" r:id="rId7"/>
    <p:sldId id="258" r:id="rId8"/>
    <p:sldId id="259" r:id="rId9"/>
    <p:sldId id="260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334"/>
    <a:srgbClr val="298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88" d="100"/>
          <a:sy n="88" d="100"/>
        </p:scale>
        <p:origin x="129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1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5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3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31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36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6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2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7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3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322D9-600A-4057-86B7-C922BA3C815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D9764-54AE-47B6-8E0F-B32E36DE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9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74F8-9B68-429C-BD28-C3A7D48D4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076"/>
            <a:ext cx="8229600" cy="97752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20334"/>
                </a:solidFill>
              </a:rPr>
              <a:t>Maryland Military / Community Compatibility Website and Handbook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13BA-B89B-4692-B8CA-D801E66D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28028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Purposes</a:t>
            </a:r>
          </a:p>
          <a:p>
            <a:pPr marL="630238"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Raise awareness of mission and economic impact of the military in Maryland</a:t>
            </a:r>
          </a:p>
          <a:p>
            <a:pPr marL="630238"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Provide local communities with the tools and resources they need to ensure compatible use with military operations in their community</a:t>
            </a:r>
          </a:p>
          <a:p>
            <a:pPr marL="630238" lvl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A forum to engage to communicate updates to the community and military stakeholders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C20334"/>
              </a:buClr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Maryland Department of Planning Project Lead 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C20334"/>
              </a:buClr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Support from the Maryland Department of Commerce Office of Military &amp; Federal Affairs</a:t>
            </a: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C20334"/>
              </a:buClr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Funded by a grant through the DoD Office of Local Defense Community Cooperation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9E9FA-82E0-4C25-A564-95D199BF6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5728080"/>
            <a:ext cx="2743196" cy="97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7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74F8-9B68-429C-BD28-C3A7D48D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C20334"/>
                </a:solidFill>
              </a:rPr>
              <a:t>Maryland Military Community Compatibility Website And Handbook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13BA-B89B-4692-B8CA-D801E66D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Website Highlights</a:t>
            </a:r>
          </a:p>
          <a:p>
            <a:pPr marL="627063"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Monitored user forum – users must register, no anonymous posts</a:t>
            </a:r>
          </a:p>
          <a:p>
            <a:pPr marL="627063"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Link to Maryland’s GIS data </a:t>
            </a:r>
          </a:p>
          <a:p>
            <a:pPr marL="974725"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Map major installations, State Guard and Reserve Centers</a:t>
            </a:r>
          </a:p>
          <a:p>
            <a:pPr marL="974725"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Information templates for 12 major DoD installations</a:t>
            </a:r>
          </a:p>
          <a:p>
            <a:pPr marL="974725"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Information data layers to support military/community compatibility planning</a:t>
            </a:r>
          </a:p>
          <a:p>
            <a:pPr marL="974725" lvl="2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Link to Energy study maps and data</a:t>
            </a:r>
          </a:p>
          <a:p>
            <a:pPr marL="627063"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Includes best practices, success stories, existing JLUS documents, and other tools and resources to support compatibility planning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1E634-17E7-4497-A9AA-B8E3BE284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5728080"/>
            <a:ext cx="2743196" cy="97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27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74F8-9B68-429C-BD28-C3A7D48D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C20334"/>
                </a:solidFill>
              </a:rPr>
              <a:t>Maryland Military Community Compatibility Website And Handbook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13BA-B89B-4692-B8CA-D801E66D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600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Handbook will be a condensed overview of the website contents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Electronic version for ease of use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Users can download and print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are getting up-front input </a:t>
            </a:r>
          </a:p>
          <a:p>
            <a:pPr marL="687388" lvl="1"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Policy Stakeholder Group</a:t>
            </a:r>
          </a:p>
          <a:p>
            <a:pPr marL="687388" lvl="1"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Implementation Stakeholder Group</a:t>
            </a:r>
          </a:p>
          <a:p>
            <a:pPr marL="687388" lvl="1"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Focus groups comprised of military, industry, and community members</a:t>
            </a:r>
          </a:p>
          <a:p>
            <a:pPr marL="687388" lvl="1">
              <a:spcBef>
                <a:spcPts val="600"/>
              </a:spcBef>
              <a:spcAft>
                <a:spcPts val="600"/>
              </a:spcAft>
              <a:buClr>
                <a:srgbClr val="C20334"/>
              </a:buClr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Survey / Questionnaire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A0660-67B6-40CE-89AD-3B2E802A1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5728080"/>
            <a:ext cx="2743196" cy="97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9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74F8-9B68-429C-BD28-C3A7D48D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C20334"/>
                </a:solidFill>
              </a:rPr>
              <a:t>Maryland Military Community Compatibility Website And Handbook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913BA-B89B-4692-B8CA-D801E66D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7880"/>
          </a:xfrm>
        </p:spPr>
        <p:txBody>
          <a:bodyPr>
            <a:normAutofit/>
          </a:bodyPr>
          <a:lstStyle/>
          <a:p>
            <a:pPr>
              <a:buClr>
                <a:srgbClr val="C20334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Website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development using DevOps and Sprints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20334"/>
              </a:buClr>
            </a:pPr>
            <a:endParaRPr lang="en-US" dirty="0"/>
          </a:p>
          <a:p>
            <a:pPr>
              <a:buClr>
                <a:srgbClr val="C20334"/>
              </a:buClr>
            </a:pPr>
            <a:endParaRPr lang="en-US" dirty="0"/>
          </a:p>
          <a:p>
            <a:pPr>
              <a:buClr>
                <a:srgbClr val="C20334"/>
              </a:buClr>
            </a:pPr>
            <a:endParaRPr lang="en-US" dirty="0"/>
          </a:p>
          <a:p>
            <a:pPr>
              <a:buClr>
                <a:srgbClr val="C20334"/>
              </a:buClr>
            </a:pPr>
            <a:endParaRPr lang="en-US" dirty="0"/>
          </a:p>
          <a:p>
            <a:pPr marL="0" indent="0">
              <a:buClr>
                <a:srgbClr val="C20334"/>
              </a:buClr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A0660-67B6-40CE-89AD-3B2E802A1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5728080"/>
            <a:ext cx="2743196" cy="977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44B3DB-1257-41CF-9C25-07EEB1680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286000"/>
            <a:ext cx="6645876" cy="15241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2BA404-4DD0-4BDA-A00C-84AAC56CD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82" y="3948511"/>
            <a:ext cx="7637511" cy="164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3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080E644-60BC-4CFE-B9BC-323594F94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3999" cy="6262427"/>
          </a:xfrm>
          <a:prstGeom prst="rect">
            <a:avLst/>
          </a:prstGeom>
        </p:spPr>
      </p:pic>
      <p:pic>
        <p:nvPicPr>
          <p:cNvPr id="27" name="Graphic 26" descr="Cursor with solid fill">
            <a:extLst>
              <a:ext uri="{FF2B5EF4-FFF2-40B4-BE49-F238E27FC236}">
                <a16:creationId xmlns:a16="http://schemas.microsoft.com/office/drawing/2014/main" id="{5E47D75A-C121-4E2C-B89B-A74C63E74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996052">
            <a:off x="-740239" y="326561"/>
            <a:ext cx="178351" cy="17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77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phic 26" descr="Cursor with solid fill">
            <a:extLst>
              <a:ext uri="{FF2B5EF4-FFF2-40B4-BE49-F238E27FC236}">
                <a16:creationId xmlns:a16="http://schemas.microsoft.com/office/drawing/2014/main" id="{5E47D75A-C121-4E2C-B89B-A74C63E743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996052">
            <a:off x="-740239" y="326561"/>
            <a:ext cx="178351" cy="1783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C179B7-3768-4990-96E0-D7CFA3D5A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64647" cy="62701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D3DAD2-818E-464F-9094-A3E6395F205F}"/>
              </a:ext>
            </a:extLst>
          </p:cNvPr>
          <p:cNvSpPr/>
          <p:nvPr/>
        </p:nvSpPr>
        <p:spPr>
          <a:xfrm>
            <a:off x="1209400" y="506461"/>
            <a:ext cx="5214454" cy="1796209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5E0ED9-F449-4689-871E-1E497AAB8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587829"/>
            <a:ext cx="5042454" cy="163347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AE327A-0AC5-4322-9E12-8B73174AE472}"/>
              </a:ext>
            </a:extLst>
          </p:cNvPr>
          <p:cNvCxnSpPr>
            <a:cxnSpLocks/>
          </p:cNvCxnSpPr>
          <p:nvPr/>
        </p:nvCxnSpPr>
        <p:spPr>
          <a:xfrm flipH="1" flipV="1">
            <a:off x="637900" y="395525"/>
            <a:ext cx="571500" cy="42246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81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990D01-86DB-428C-8686-16F2C6B60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" y="-19593"/>
            <a:ext cx="9161803" cy="62897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7D7C6E-A690-4025-9B40-9BCADD55DFC6}"/>
              </a:ext>
            </a:extLst>
          </p:cNvPr>
          <p:cNvSpPr/>
          <p:nvPr/>
        </p:nvSpPr>
        <p:spPr>
          <a:xfrm>
            <a:off x="2322853" y="1053521"/>
            <a:ext cx="5062054" cy="198533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15E0CF-B075-4810-821B-FB017CF9D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143000"/>
            <a:ext cx="4830959" cy="173121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CA72E4-52BD-4DE3-A2B8-CF319E270D7B}"/>
              </a:ext>
            </a:extLst>
          </p:cNvPr>
          <p:cNvCxnSpPr>
            <a:cxnSpLocks/>
          </p:cNvCxnSpPr>
          <p:nvPr/>
        </p:nvCxnSpPr>
        <p:spPr>
          <a:xfrm flipH="1" flipV="1">
            <a:off x="1966217" y="281680"/>
            <a:ext cx="356636" cy="7578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903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8B0230-A31A-400A-B542-9E2BE2D75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60563"/>
          </a:xfrm>
          <a:prstGeom prst="rect">
            <a:avLst/>
          </a:prstGeom>
          <a:solidFill>
            <a:srgbClr val="2980B9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1CC4E8-0C76-4F2B-9210-47D5B2937D37}"/>
              </a:ext>
            </a:extLst>
          </p:cNvPr>
          <p:cNvSpPr/>
          <p:nvPr/>
        </p:nvSpPr>
        <p:spPr>
          <a:xfrm>
            <a:off x="1996045" y="1100507"/>
            <a:ext cx="5214454" cy="273005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864992-C75B-4A7A-9185-95137E091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052" y="1219200"/>
            <a:ext cx="4923896" cy="246813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1CDEB8D-4982-45E1-A6A7-AEDD0E41AF79}"/>
              </a:ext>
            </a:extLst>
          </p:cNvPr>
          <p:cNvCxnSpPr>
            <a:cxnSpLocks/>
          </p:cNvCxnSpPr>
          <p:nvPr/>
        </p:nvCxnSpPr>
        <p:spPr>
          <a:xfrm flipV="1">
            <a:off x="2831240" y="325366"/>
            <a:ext cx="0" cy="68579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19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B41D0D-C543-4E35-BB63-C8DCDBF6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681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E2A111-EB94-49C9-BD4B-6556D102BABC}"/>
              </a:ext>
            </a:extLst>
          </p:cNvPr>
          <p:cNvSpPr/>
          <p:nvPr/>
        </p:nvSpPr>
        <p:spPr>
          <a:xfrm>
            <a:off x="3352800" y="76200"/>
            <a:ext cx="1143000" cy="381000"/>
          </a:xfrm>
          <a:prstGeom prst="rect">
            <a:avLst/>
          </a:prstGeom>
          <a:solidFill>
            <a:srgbClr val="2980B9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217F5-C0B8-4E51-8AF9-97EEE4FAB546}"/>
              </a:ext>
            </a:extLst>
          </p:cNvPr>
          <p:cNvSpPr txBox="1"/>
          <p:nvPr/>
        </p:nvSpPr>
        <p:spPr>
          <a:xfrm>
            <a:off x="3550920" y="181094"/>
            <a:ext cx="868680" cy="19990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650" dirty="0">
                <a:solidFill>
                  <a:schemeClr val="bg1"/>
                </a:solidFill>
                <a:latin typeface="Montserrat" panose="02000505000000020004" pitchFamily="2" charset="0"/>
              </a:rPr>
              <a:t>State Agencies</a:t>
            </a:r>
          </a:p>
        </p:txBody>
      </p:sp>
      <p:pic>
        <p:nvPicPr>
          <p:cNvPr id="14" name="Graphic 13" descr="Caret Down outline">
            <a:extLst>
              <a:ext uri="{FF2B5EF4-FFF2-40B4-BE49-F238E27FC236}">
                <a16:creationId xmlns:a16="http://schemas.microsoft.com/office/drawing/2014/main" id="{FF286F5D-11BE-4095-8818-E378037617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427307" y="191784"/>
            <a:ext cx="178526" cy="1785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723636-3A24-4CA3-A1D6-B04C82624B1C}"/>
              </a:ext>
            </a:extLst>
          </p:cNvPr>
          <p:cNvSpPr/>
          <p:nvPr/>
        </p:nvSpPr>
        <p:spPr>
          <a:xfrm>
            <a:off x="1828800" y="1188626"/>
            <a:ext cx="3919054" cy="55187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8114AF2-0242-4AC5-B498-0DFF695262E6}"/>
              </a:ext>
            </a:extLst>
          </p:cNvPr>
          <p:cNvCxnSpPr>
            <a:cxnSpLocks/>
          </p:cNvCxnSpPr>
          <p:nvPr/>
        </p:nvCxnSpPr>
        <p:spPr>
          <a:xfrm flipH="1" flipV="1">
            <a:off x="3914215" y="376254"/>
            <a:ext cx="18477" cy="78988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2BF47FA1-DF13-48B9-8491-4790751D6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515" y="1289073"/>
            <a:ext cx="3750028" cy="34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B41D0D-C543-4E35-BB63-C8DCDBF6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681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9C7CDC-B8FF-40D1-9C76-D300DA106EBD}"/>
              </a:ext>
            </a:extLst>
          </p:cNvPr>
          <p:cNvSpPr/>
          <p:nvPr/>
        </p:nvSpPr>
        <p:spPr>
          <a:xfrm>
            <a:off x="4648200" y="76200"/>
            <a:ext cx="1143000" cy="359188"/>
          </a:xfrm>
          <a:prstGeom prst="rect">
            <a:avLst/>
          </a:prstGeom>
          <a:solidFill>
            <a:srgbClr val="2980B9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75DC2B-7F98-4BA2-AE47-F4604D62C948}"/>
              </a:ext>
            </a:extLst>
          </p:cNvPr>
          <p:cNvSpPr txBox="1"/>
          <p:nvPr/>
        </p:nvSpPr>
        <p:spPr>
          <a:xfrm>
            <a:off x="4846320" y="189025"/>
            <a:ext cx="944880" cy="1923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650" dirty="0">
                <a:solidFill>
                  <a:schemeClr val="bg1"/>
                </a:solidFill>
                <a:latin typeface="Montserrat" panose="02000505000000020004" pitchFamily="2" charset="0"/>
              </a:rPr>
              <a:t>Federal Agencies</a:t>
            </a:r>
          </a:p>
        </p:txBody>
      </p:sp>
      <p:pic>
        <p:nvPicPr>
          <p:cNvPr id="8" name="Graphic 7" descr="Caret Down outline">
            <a:extLst>
              <a:ext uri="{FF2B5EF4-FFF2-40B4-BE49-F238E27FC236}">
                <a16:creationId xmlns:a16="http://schemas.microsoft.com/office/drawing/2014/main" id="{D8277BE6-DAAC-47EE-AE09-A184E38E5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32020" y="195942"/>
            <a:ext cx="178526" cy="17852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4EB1AC-3559-446F-BAB2-65D90DB47CD9}"/>
              </a:ext>
            </a:extLst>
          </p:cNvPr>
          <p:cNvSpPr/>
          <p:nvPr/>
        </p:nvSpPr>
        <p:spPr>
          <a:xfrm>
            <a:off x="2288211" y="1189788"/>
            <a:ext cx="3919054" cy="55187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68DECE-B5EB-40D7-B045-3F06BEEB2C23}"/>
              </a:ext>
            </a:extLst>
          </p:cNvPr>
          <p:cNvCxnSpPr>
            <a:cxnSpLocks/>
          </p:cNvCxnSpPr>
          <p:nvPr/>
        </p:nvCxnSpPr>
        <p:spPr>
          <a:xfrm flipH="1" flipV="1">
            <a:off x="5255489" y="377416"/>
            <a:ext cx="18477" cy="78988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C83FC2B0-AA35-42D4-BCD4-FE68357B9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1279535"/>
            <a:ext cx="3713480" cy="3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26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B41D0D-C543-4E35-BB63-C8DCDBF6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467"/>
            <a:ext cx="9144000" cy="62681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9C7CDC-B8FF-40D1-9C76-D300DA106EBD}"/>
              </a:ext>
            </a:extLst>
          </p:cNvPr>
          <p:cNvSpPr/>
          <p:nvPr/>
        </p:nvSpPr>
        <p:spPr>
          <a:xfrm>
            <a:off x="5715000" y="76200"/>
            <a:ext cx="1143000" cy="329486"/>
          </a:xfrm>
          <a:prstGeom prst="rect">
            <a:avLst/>
          </a:prstGeom>
          <a:solidFill>
            <a:srgbClr val="2980B9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75DC2B-7F98-4BA2-AE47-F4604D62C948}"/>
              </a:ext>
            </a:extLst>
          </p:cNvPr>
          <p:cNvSpPr txBox="1"/>
          <p:nvPr/>
        </p:nvSpPr>
        <p:spPr>
          <a:xfrm>
            <a:off x="5814060" y="170520"/>
            <a:ext cx="944880" cy="1923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650" dirty="0">
                <a:solidFill>
                  <a:schemeClr val="bg1"/>
                </a:solidFill>
                <a:latin typeface="Montserrat" panose="02000505000000020004" pitchFamily="2" charset="0"/>
              </a:rPr>
              <a:t>Resources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6B1AE-F855-4E53-AA0D-6805FC9A8C76}"/>
              </a:ext>
            </a:extLst>
          </p:cNvPr>
          <p:cNvSpPr/>
          <p:nvPr/>
        </p:nvSpPr>
        <p:spPr>
          <a:xfrm>
            <a:off x="2330125" y="1153283"/>
            <a:ext cx="4681054" cy="1213023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A8E8EF-197F-4AC7-80EB-DCD4DD4355EC}"/>
              </a:ext>
            </a:extLst>
          </p:cNvPr>
          <p:cNvCxnSpPr>
            <a:cxnSpLocks/>
          </p:cNvCxnSpPr>
          <p:nvPr/>
        </p:nvCxnSpPr>
        <p:spPr>
          <a:xfrm flipV="1">
            <a:off x="6147442" y="338931"/>
            <a:ext cx="142417" cy="76876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34180A3-C60A-479D-929A-88FC422FF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256871"/>
            <a:ext cx="4487594" cy="101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09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B41D0D-C543-4E35-BB63-C8DCDBF6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681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A5BE8F-88B9-42CA-9BB4-7BFCFB839AE1}"/>
              </a:ext>
            </a:extLst>
          </p:cNvPr>
          <p:cNvSpPr/>
          <p:nvPr/>
        </p:nvSpPr>
        <p:spPr>
          <a:xfrm>
            <a:off x="6808470" y="76200"/>
            <a:ext cx="1143000" cy="381000"/>
          </a:xfrm>
          <a:prstGeom prst="rect">
            <a:avLst/>
          </a:prstGeom>
          <a:solidFill>
            <a:srgbClr val="2980B9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0B720-D43A-475D-8519-969937EF85FC}"/>
              </a:ext>
            </a:extLst>
          </p:cNvPr>
          <p:cNvSpPr txBox="1"/>
          <p:nvPr/>
        </p:nvSpPr>
        <p:spPr>
          <a:xfrm>
            <a:off x="6758940" y="120506"/>
            <a:ext cx="1242060" cy="29238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650" dirty="0">
                <a:solidFill>
                  <a:schemeClr val="bg1"/>
                </a:solidFill>
                <a:latin typeface="Montserrat" panose="02000505000000020004" pitchFamily="2" charset="0"/>
              </a:rPr>
              <a:t>Community Compatibility Handbook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690D0D-A35B-4305-8F76-AB5DBD20F1C1}"/>
              </a:ext>
            </a:extLst>
          </p:cNvPr>
          <p:cNvSpPr/>
          <p:nvPr/>
        </p:nvSpPr>
        <p:spPr>
          <a:xfrm>
            <a:off x="2743433" y="1201376"/>
            <a:ext cx="4909654" cy="135026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DA6C2F3-42A8-40CF-BA92-1FA7B9CF3CF4}"/>
              </a:ext>
            </a:extLst>
          </p:cNvPr>
          <p:cNvCxnSpPr>
            <a:cxnSpLocks/>
          </p:cNvCxnSpPr>
          <p:nvPr/>
        </p:nvCxnSpPr>
        <p:spPr>
          <a:xfrm flipV="1">
            <a:off x="7275200" y="412894"/>
            <a:ext cx="142417" cy="76876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16CA067-8B74-4ECE-8605-7E90256A9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312771"/>
            <a:ext cx="4798644" cy="111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6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B41D0D-C543-4E35-BB63-C8DCDBF6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2681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A5BE8F-88B9-42CA-9BB4-7BFCFB839AE1}"/>
              </a:ext>
            </a:extLst>
          </p:cNvPr>
          <p:cNvSpPr/>
          <p:nvPr/>
        </p:nvSpPr>
        <p:spPr>
          <a:xfrm>
            <a:off x="7951470" y="76200"/>
            <a:ext cx="1143000" cy="381000"/>
          </a:xfrm>
          <a:prstGeom prst="rect">
            <a:avLst/>
          </a:prstGeom>
          <a:solidFill>
            <a:srgbClr val="2980B9"/>
          </a:solidFill>
          <a:ln>
            <a:solidFill>
              <a:srgbClr val="2980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0B720-D43A-475D-8519-969937EF85FC}"/>
              </a:ext>
            </a:extLst>
          </p:cNvPr>
          <p:cNvSpPr txBox="1"/>
          <p:nvPr/>
        </p:nvSpPr>
        <p:spPr>
          <a:xfrm>
            <a:off x="7901940" y="188640"/>
            <a:ext cx="1242060" cy="1923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sz="650" dirty="0">
                <a:solidFill>
                  <a:schemeClr val="bg1"/>
                </a:solidFill>
                <a:latin typeface="Montserrat" panose="02000505000000020004" pitchFamily="2" charset="0"/>
              </a:rPr>
              <a:t>Community Forum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30605A-893A-4C0F-B285-279A826DE4A0}"/>
              </a:ext>
            </a:extLst>
          </p:cNvPr>
          <p:cNvSpPr/>
          <p:nvPr/>
        </p:nvSpPr>
        <p:spPr>
          <a:xfrm>
            <a:off x="2329346" y="1205764"/>
            <a:ext cx="4985854" cy="626415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BE24E5-24E6-45D4-908B-5537A8F6B103}"/>
              </a:ext>
            </a:extLst>
          </p:cNvPr>
          <p:cNvCxnSpPr>
            <a:cxnSpLocks/>
          </p:cNvCxnSpPr>
          <p:nvPr/>
        </p:nvCxnSpPr>
        <p:spPr>
          <a:xfrm flipV="1">
            <a:off x="7315200" y="381000"/>
            <a:ext cx="1003636" cy="78801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0BF418E-E6B6-49FB-8A99-7B36D15A0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894" y="1295400"/>
            <a:ext cx="485610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4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tantec">
      <a:dk1>
        <a:sysClr val="windowText" lastClr="000000"/>
      </a:dk1>
      <a:lt1>
        <a:sysClr val="window" lastClr="FFFFFF"/>
      </a:lt1>
      <a:dk2>
        <a:srgbClr val="FF9B26"/>
      </a:dk2>
      <a:lt2>
        <a:srgbClr val="8B8376"/>
      </a:lt2>
      <a:accent1>
        <a:srgbClr val="FF9B26"/>
      </a:accent1>
      <a:accent2>
        <a:srgbClr val="D71923"/>
      </a:accent2>
      <a:accent3>
        <a:srgbClr val="FFC90E"/>
      </a:accent3>
      <a:accent4>
        <a:srgbClr val="00A8FF"/>
      </a:accent4>
      <a:accent5>
        <a:srgbClr val="75C000"/>
      </a:accent5>
      <a:accent6>
        <a:srgbClr val="8B8376"/>
      </a:accent6>
      <a:hlink>
        <a:srgbClr val="0000FF"/>
      </a:hlink>
      <a:folHlink>
        <a:srgbClr val="800080"/>
      </a:folHlink>
    </a:clrScheme>
    <a:fontScheme name="Stante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BED Document" ma:contentTypeID="0x010100F85EC8E5C9B0489D93DBD9C0230BACE20082991369AFCDCD4B8CDE0EA3F9BB1C55" ma:contentTypeVersion="5" ma:contentTypeDescription="A base content type for all documents (PDFs, Word etc.) Stored on the Choose Maryland site." ma:contentTypeScope="" ma:versionID="da4896cec2b68aca529e1f80e0f81862">
  <xsd:schema xmlns:xsd="http://www.w3.org/2001/XMLSchema" xmlns:xs="http://www.w3.org/2001/XMLSchema" xmlns:p="http://schemas.microsoft.com/office/2006/metadata/properties" xmlns:ns2="fe65a5c0-4b70-48ad-bd3c-a58930fe6bf0" xmlns:ns3="http://schemas.microsoft.com/sharepoint/v3/fields" xmlns:ns4="41b98f11-f93d-4369-a679-296cd84f2cc6" targetNamespace="http://schemas.microsoft.com/office/2006/metadata/properties" ma:root="true" ma:fieldsID="bb77ccb216bfa049880bc7e32f01a9da" ns2:_="" ns3:_="" ns4:_="">
    <xsd:import namespace="fe65a5c0-4b70-48ad-bd3c-a58930fe6bf0"/>
    <xsd:import namespace="http://schemas.microsoft.com/sharepoint/v3/fields"/>
    <xsd:import namespace="41b98f11-f93d-4369-a679-296cd84f2cc6"/>
    <xsd:element name="properties">
      <xsd:complexType>
        <xsd:sequence>
          <xsd:element name="documentManagement">
            <xsd:complexType>
              <xsd:all>
                <xsd:element ref="ns3:DocumentType_1" minOccurs="0"/>
                <xsd:element ref="ns3:SecondaryLabel_1" minOccurs="0"/>
                <xsd:element ref="ns2:TaxCatchAll" minOccurs="0"/>
                <xsd:element ref="ns4:Publish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5a5c0-4b70-48ad-bd3c-a58930fe6bf0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df478987-5046-4633-8e2b-c4dbbba31ed5}" ma:internalName="TaxCatchAll" ma:readOnly="false" ma:showField="CatchAllData" ma:web="fe65a5c0-4b70-48ad-bd3c-a58930fe6b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DocumentType_1" ma:index="9" nillable="true" ma:taxonomy="true" ma:internalName="DocumentType_1" ma:taxonomyFieldName="DocumentType" ma:displayName="Document Type" ma:fieldId="{a5a99cb3-0cfd-4a9e-973b-54609989c791}" ma:taxonomyMulti="true" ma:sspId="655ef90c-0693-49d9-a49b-b191d110f43d" ma:termSetId="c023ec7f-acd2-494d-8b22-faf33d58c9ac" ma:anchorId="18eab374-c469-4275-8d4f-58d549b59a7c" ma:open="false" ma:isKeyword="false">
      <xsd:complexType>
        <xsd:sequence>
          <xsd:element ref="pc:Terms" minOccurs="0" maxOccurs="1"/>
        </xsd:sequence>
      </xsd:complexType>
    </xsd:element>
    <xsd:element name="SecondaryLabel_1" ma:index="10" nillable="true" ma:taxonomy="true" ma:internalName="SecondaryLabel_1" ma:taxonomyFieldName="SecondaryLabel" ma:displayName="Secondary Label" ma:fieldId="{db8240f9-e819-42ce-b2a0-337b696460fc}" ma:taxonomyMulti="true" ma:sspId="655ef90c-0693-49d9-a49b-b191d110f43d" ma:termSetId="c023ec7f-acd2-494d-8b22-faf33d58c9ac" ma:anchorId="ceb77abd-e7e3-4a2a-9954-768c20a59fd8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98f11-f93d-4369-a679-296cd84f2cc6" elementFormDefault="qualified">
    <xsd:import namespace="http://schemas.microsoft.com/office/2006/documentManagement/types"/>
    <xsd:import namespace="http://schemas.microsoft.com/office/infopath/2007/PartnerControls"/>
    <xsd:element name="PublishYear" ma:index="13" nillable="true" ma:displayName="Year" ma:decimals="0" ma:internalName="PublishYear" ma:percentage="FALSE">
      <xsd:simpleType>
        <xsd:restriction base="dms:Number">
          <xsd:minInclusive value="1788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Year xmlns="41b98f11-f93d-4369-a679-296cd84f2cc6">2021</PublishYear>
    <TaxCatchAll xmlns="fe65a5c0-4b70-48ad-bd3c-a58930fe6bf0">
      <Value>23</Value>
    </TaxCatchAll>
    <SecondaryLabel_1 xmlns="http://schemas.microsoft.com/sharepoint/v3/fields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Boards ＆ Commissions Report</TermName>
          <TermId xmlns="http://schemas.microsoft.com/office/infopath/2007/PartnerControls">f8d6a226-f516-4998-a713-9ba227716cf0</TermId>
        </TermInfo>
      </Terms>
    </SecondaryLabel_1>
    <DocumentType_1 xmlns="http://schemas.microsoft.com/sharepoint/v3/fields">
      <Terms xmlns="http://schemas.microsoft.com/office/infopath/2007/PartnerControls"/>
    </DocumentType_1>
  </documentManagement>
</p:properties>
</file>

<file path=customXml/itemProps1.xml><?xml version="1.0" encoding="utf-8"?>
<ds:datastoreItem xmlns:ds="http://schemas.openxmlformats.org/officeDocument/2006/customXml" ds:itemID="{C58649D3-6285-498E-B199-32CBE972655A}"/>
</file>

<file path=customXml/itemProps2.xml><?xml version="1.0" encoding="utf-8"?>
<ds:datastoreItem xmlns:ds="http://schemas.openxmlformats.org/officeDocument/2006/customXml" ds:itemID="{273148FD-3BCB-4BF4-8CA6-2ABB0F004739}"/>
</file>

<file path=customXml/itemProps3.xml><?xml version="1.0" encoding="utf-8"?>
<ds:datastoreItem xmlns:ds="http://schemas.openxmlformats.org/officeDocument/2006/customXml" ds:itemID="{18109033-4CAB-4FF7-AAEF-1B6B270604C7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670</TotalTime>
  <Words>239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Montserrat</vt:lpstr>
      <vt:lpstr>Office Theme</vt:lpstr>
      <vt:lpstr>Maryland Military / Community Compatibility Website and Handbook</vt:lpstr>
      <vt:lpstr>Maryland Military Community Compatibility Website And Handbook</vt:lpstr>
      <vt:lpstr>Maryland Military Community Compatibility Website And Handbook</vt:lpstr>
      <vt:lpstr>Maryland Military Community Compatibility Website And Handbook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Stantec Consulting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MMIC.Presentation.MMIC.10.4.21</dc:title>
  <dc:creator>Beshears, Michelle</dc:creator>
  <cp:lastModifiedBy>Jennifer Chiasson</cp:lastModifiedBy>
  <cp:revision>17</cp:revision>
  <dcterms:created xsi:type="dcterms:W3CDTF">2021-09-21T17:44:42Z</dcterms:created>
  <dcterms:modified xsi:type="dcterms:W3CDTF">2021-10-05T20:38:02Z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0x010100F85EC8E5C9B0489D93DBD9C0230BACE20082991369AFCDCD4B8CDE0EA3F9BB1C55</vt:lpwstr>
  </property>
  <property fmtid="{D5CDD505-2E9C-101B-9397-08002B2CF9AE}" pid="3" name="TaxKeyword">
    <vt:lpwstr/>
  </property>
  <property fmtid="{D5CDD505-2E9C-101B-9397-08002B2CF9AE}" pid="4" name="SecondaryLabel">
    <vt:lpwstr>23;#Boards ＆ Commissions Report|f8d6a226-f516-4998-a713-9ba227716cf0</vt:lpwstr>
  </property>
  <property fmtid="{D5CDD505-2E9C-101B-9397-08002B2CF9AE}" pid="5" name="DocumentType">
    <vt:lpwstr/>
  </property>
  <property fmtid="{D5CDD505-2E9C-101B-9397-08002B2CF9AE}" pid="6" name="TaxKeywordTaxHTField">
    <vt:lpwstr/>
  </property>
</Properties>
</file>